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heme/theme2.xml" ContentType="application/vnd.openxmlformats-officedocument.them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1.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2.xml" ContentType="application/vnd.openxmlformats-officedocument.presentationml.notesSlide+xml"/>
  <Override PartName="/ppt/tags/tag365.xml" ContentType="application/vnd.openxmlformats-officedocument.presentationml.tags+xml"/>
  <Override PartName="/ppt/notesSlides/notesSlide3.xml" ContentType="application/vnd.openxmlformats-officedocument.presentationml.notesSlide+xml"/>
  <Override PartName="/ppt/tags/tag366.xml" ContentType="application/vnd.openxmlformats-officedocument.presentationml.tags+xml"/>
  <Override PartName="/ppt/notesSlides/notesSlide4.xml" ContentType="application/vnd.openxmlformats-officedocument.presentationml.notesSlide+xml"/>
  <Override PartName="/ppt/tags/tag367.xml" ContentType="application/vnd.openxmlformats-officedocument.presentationml.tags+xml"/>
  <Override PartName="/ppt/notesSlides/notesSlide5.xml" ContentType="application/vnd.openxmlformats-officedocument.presentationml.notesSlide+xml"/>
  <Override PartName="/ppt/tags/tag368.xml" ContentType="application/vnd.openxmlformats-officedocument.presentationml.tags+xml"/>
  <Override PartName="/ppt/notesSlides/notesSlide6.xml" ContentType="application/vnd.openxmlformats-officedocument.presentationml.notesSlide+xml"/>
  <Override PartName="/ppt/tags/tag369.xml" ContentType="application/vnd.openxmlformats-officedocument.presentationml.tags+xml"/>
  <Override PartName="/ppt/notesSlides/notesSlide7.xml" ContentType="application/vnd.openxmlformats-officedocument.presentationml.notesSlide+xml"/>
  <Override PartName="/ppt/tags/tag370.xml" ContentType="application/vnd.openxmlformats-officedocument.presentationml.tags+xml"/>
  <Override PartName="/ppt/notesSlides/notesSlide8.xml" ContentType="application/vnd.openxmlformats-officedocument.presentationml.notesSlide+xml"/>
  <Override PartName="/ppt/tags/tag371.xml" ContentType="application/vnd.openxmlformats-officedocument.presentationml.tags+xml"/>
  <Override PartName="/ppt/notesSlides/notesSlide9.xml" ContentType="application/vnd.openxmlformats-officedocument.presentationml.notesSlide+xml"/>
  <Override PartName="/ppt/tags/tag372.xml" ContentType="application/vnd.openxmlformats-officedocument.presentationml.tags+xml"/>
  <Override PartName="/ppt/notesSlides/notesSlide10.xml" ContentType="application/vnd.openxmlformats-officedocument.presentationml.notesSlide+xml"/>
  <Override PartName="/ppt/tags/tag373.xml" ContentType="application/vnd.openxmlformats-officedocument.presentationml.tags+xml"/>
  <Override PartName="/ppt/notesSlides/notesSlide11.xml" ContentType="application/vnd.openxmlformats-officedocument.presentationml.notesSlide+xml"/>
  <Override PartName="/ppt/tags/tag374.xml" ContentType="application/vnd.openxmlformats-officedocument.presentationml.tags+xml"/>
  <Override PartName="/ppt/notesSlides/notesSlide12.xml" ContentType="application/vnd.openxmlformats-officedocument.presentationml.notesSlide+xml"/>
  <Override PartName="/ppt/tags/tag375.xml" ContentType="application/vnd.openxmlformats-officedocument.presentationml.tags+xml"/>
  <Override PartName="/ppt/notesSlides/notesSlide13.xml" ContentType="application/vnd.openxmlformats-officedocument.presentationml.notesSlide+xml"/>
  <Override PartName="/ppt/tags/tag376.xml" ContentType="application/vnd.openxmlformats-officedocument.presentationml.tags+xml"/>
  <Override PartName="/ppt/notesSlides/notesSlide14.xml" ContentType="application/vnd.openxmlformats-officedocument.presentationml.notesSlide+xml"/>
  <Override PartName="/ppt/tags/tag377.xml" ContentType="application/vnd.openxmlformats-officedocument.presentationml.tags+xml"/>
  <Override PartName="/ppt/notesSlides/notesSlide15.xml" ContentType="application/vnd.openxmlformats-officedocument.presentationml.notesSlide+xml"/>
  <Override PartName="/ppt/tags/tag378.xml" ContentType="application/vnd.openxmlformats-officedocument.presentationml.tags+xml"/>
  <Override PartName="/ppt/notesSlides/notesSlide16.xml" ContentType="application/vnd.openxmlformats-officedocument.presentationml.notesSlide+xml"/>
  <Override PartName="/ppt/tags/tag379.xml" ContentType="application/vnd.openxmlformats-officedocument.presentationml.tags+xml"/>
  <Override PartName="/ppt/notesSlides/notesSlide17.xml" ContentType="application/vnd.openxmlformats-officedocument.presentationml.notesSlide+xml"/>
  <Override PartName="/ppt/tags/tag380.xml" ContentType="application/vnd.openxmlformats-officedocument.presentationml.tags+xml"/>
  <Override PartName="/ppt/notesSlides/notesSlide18.xml" ContentType="application/vnd.openxmlformats-officedocument.presentationml.notesSlide+xml"/>
  <Override PartName="/ppt/tags/tag381.xml" ContentType="application/vnd.openxmlformats-officedocument.presentationml.tags+xml"/>
  <Override PartName="/ppt/notesSlides/notesSlide19.xml" ContentType="application/vnd.openxmlformats-officedocument.presentationml.notesSlide+xml"/>
  <Override PartName="/ppt/tags/tag382.xml" ContentType="application/vnd.openxmlformats-officedocument.presentationml.tags+xml"/>
  <Override PartName="/ppt/notesSlides/notesSlide20.xml" ContentType="application/vnd.openxmlformats-officedocument.presentationml.notesSlide+xml"/>
  <Override PartName="/ppt/tags/tag38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7" r:id="rId2"/>
    <p:sldId id="450" r:id="rId3"/>
    <p:sldId id="378" r:id="rId4"/>
    <p:sldId id="549" r:id="rId5"/>
    <p:sldId id="543" r:id="rId6"/>
    <p:sldId id="566" r:id="rId7"/>
    <p:sldId id="548" r:id="rId8"/>
    <p:sldId id="544" r:id="rId9"/>
    <p:sldId id="567" r:id="rId10"/>
    <p:sldId id="565" r:id="rId11"/>
    <p:sldId id="545" r:id="rId12"/>
    <p:sldId id="570" r:id="rId13"/>
    <p:sldId id="573" r:id="rId14"/>
    <p:sldId id="574" r:id="rId15"/>
    <p:sldId id="569" r:id="rId16"/>
    <p:sldId id="546" r:id="rId17"/>
    <p:sldId id="571" r:id="rId18"/>
    <p:sldId id="561" r:id="rId19"/>
    <p:sldId id="575" r:id="rId20"/>
    <p:sldId id="576" r:id="rId21"/>
    <p:sldId id="437"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userDrawn="1">
          <p15:clr>
            <a:srgbClr val="A4A3A4"/>
          </p15:clr>
        </p15:guide>
        <p15:guide id="2" pos="38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 id="2" name="19943" initials="1"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3E7FF"/>
    <a:srgbClr val="0070C0"/>
    <a:srgbClr val="134263"/>
    <a:srgbClr val="9CC5FD"/>
    <a:srgbClr val="F9D361"/>
    <a:srgbClr val="D7DFEB"/>
    <a:srgbClr val="3A6695"/>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218" autoAdjust="0"/>
  </p:normalViewPr>
  <p:slideViewPr>
    <p:cSldViewPr snapToGrid="0" showGuides="1">
      <p:cViewPr varScale="1">
        <p:scale>
          <a:sx n="70" d="100"/>
          <a:sy n="70" d="100"/>
        </p:scale>
        <p:origin x="970" y="62"/>
      </p:cViewPr>
      <p:guideLst>
        <p:guide orient="horz" pos="2147"/>
        <p:guide pos="3836"/>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2026-01-15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FA5D8-9FE1-BCE3-B2F3-9FF63B2617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E874D4-FA79-1026-B67A-04F27F5DE79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56D4BFE-A239-3407-05CE-F1BE1214D661}"/>
              </a:ext>
            </a:extLst>
          </p:cNvPr>
          <p:cNvSpPr>
            <a:spLocks noGrp="1"/>
          </p:cNvSpPr>
          <p:nvPr>
            <p:ph type="body" idx="3"/>
          </p:nvPr>
        </p:nvSpPr>
        <p:spPr/>
        <p:txBody>
          <a:bodyPr/>
          <a:lstStyle/>
          <a:p>
            <a:pPr>
              <a:lnSpc>
                <a:spcPct val="150000"/>
              </a:lnSpc>
            </a:pPr>
            <a:endParaRPr lang="zh-CN" altLang="en-US" dirty="0"/>
          </a:p>
        </p:txBody>
      </p:sp>
    </p:spTree>
    <p:extLst>
      <p:ext uri="{BB962C8B-B14F-4D97-AF65-F5344CB8AC3E}">
        <p14:creationId xmlns:p14="http://schemas.microsoft.com/office/powerpoint/2010/main" val="3781963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FD5B-6CA5-FA26-9A51-AE30D01D19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050B39-D025-8B36-59FC-4BE0D2B22BF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266B6A7-DF45-B796-E2E7-2B0569618794}"/>
              </a:ext>
            </a:extLst>
          </p:cNvPr>
          <p:cNvSpPr>
            <a:spLocks noGrp="1"/>
          </p:cNvSpPr>
          <p:nvPr>
            <p:ph type="body" idx="3"/>
          </p:nvPr>
        </p:nvSpPr>
        <p:spPr/>
        <p:txBody>
          <a:bodyPr/>
          <a:lstStyle/>
          <a:p>
            <a:pPr>
              <a:lnSpc>
                <a:spcPct val="150000"/>
              </a:lnSpc>
            </a:pPr>
            <a:endParaRPr lang="zh-CN" altLang="en-US" dirty="0"/>
          </a:p>
        </p:txBody>
      </p:sp>
    </p:spTree>
    <p:extLst>
      <p:ext uri="{BB962C8B-B14F-4D97-AF65-F5344CB8AC3E}">
        <p14:creationId xmlns:p14="http://schemas.microsoft.com/office/powerpoint/2010/main" val="3040310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E633-AE95-192E-85D7-BBBF249E54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DBF731-BF16-B83C-AE2C-3673C4F0E24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9383064-67B0-3007-08CF-B6A1FF6C3668}"/>
              </a:ext>
            </a:extLst>
          </p:cNvPr>
          <p:cNvSpPr>
            <a:spLocks noGrp="1"/>
          </p:cNvSpPr>
          <p:nvPr>
            <p:ph type="body" idx="3"/>
          </p:nvPr>
        </p:nvSpPr>
        <p:spPr/>
        <p:txBody>
          <a:bodyPr/>
          <a:lstStyle/>
          <a:p>
            <a:pPr>
              <a:lnSpc>
                <a:spcPct val="150000"/>
              </a:lnSpc>
            </a:pPr>
            <a:endParaRPr lang="zh-CN" altLang="en-US" dirty="0"/>
          </a:p>
        </p:txBody>
      </p:sp>
    </p:spTree>
    <p:extLst>
      <p:ext uri="{BB962C8B-B14F-4D97-AF65-F5344CB8AC3E}">
        <p14:creationId xmlns:p14="http://schemas.microsoft.com/office/powerpoint/2010/main" val="3417876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en-US" altLang="zh-CN">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85B42-744E-2AA3-CA24-627C8D989E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819501-3396-5922-4CAD-D6C97EBD47F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D327FF3-5056-0734-5501-477CD1F0A00A}"/>
              </a:ext>
            </a:extLst>
          </p:cNvPr>
          <p:cNvSpPr>
            <a:spLocks noGrp="1"/>
          </p:cNvSpPr>
          <p:nvPr>
            <p:ph type="body" idx="3"/>
          </p:nvPr>
        </p:nvSpPr>
        <p:spPr/>
        <p:txBody>
          <a:bodyPr/>
          <a:lstStyle/>
          <a:p>
            <a:pPr>
              <a:lnSpc>
                <a:spcPct val="150000"/>
              </a:lnSpc>
            </a:pPr>
            <a:endParaRPr lang="en-US" altLang="zh-CN">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420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、研究背景和意义</a:t>
            </a:r>
          </a:p>
          <a:p>
            <a:r>
              <a:rPr lang="en-US" altLang="zh-CN" dirty="0"/>
              <a:t>2</a:t>
            </a:r>
            <a:r>
              <a:rPr lang="zh-CN" altLang="en-US" dirty="0"/>
              <a:t>、总体技术路线与数据说明：双方数据资源和优劣势</a:t>
            </a:r>
          </a:p>
          <a:p>
            <a:r>
              <a:rPr lang="en-US" altLang="zh-CN" dirty="0"/>
              <a:t>3</a:t>
            </a:r>
            <a:r>
              <a:rPr lang="zh-CN" altLang="en-US" dirty="0"/>
              <a:t>、研究进度与目标完成情况：甘特图和节点内容</a:t>
            </a:r>
          </a:p>
          <a:p>
            <a:r>
              <a:rPr lang="en-US" altLang="zh-CN" dirty="0"/>
              <a:t>4</a:t>
            </a:r>
            <a:r>
              <a:rPr lang="zh-CN" altLang="en-US" dirty="0"/>
              <a:t>、主要研究内容及创新性：市场、载荷谱</a:t>
            </a:r>
          </a:p>
          <a:p>
            <a:r>
              <a:rPr lang="en-US" altLang="zh-CN" dirty="0"/>
              <a:t>5</a:t>
            </a:r>
            <a:r>
              <a:rPr lang="zh-CN" altLang="en-US" dirty="0"/>
              <a:t>、存在问题及下一步工作计划：验证载荷谱合理性和重点车型</a:t>
            </a:r>
            <a:r>
              <a:rPr lang="zh-CN" altLang="en-US"/>
              <a:t>边界</a:t>
            </a:r>
            <a:endParaRPr lang="en-US" altLang="zh-CN"/>
          </a:p>
          <a:p>
            <a:r>
              <a:rPr lang="zh-CN" altLang="en-US"/>
              <a:t>周一下午</a:t>
            </a:r>
            <a:r>
              <a:rPr lang="en-US" altLang="zh-CN"/>
              <a:t>4-5</a:t>
            </a:r>
            <a:r>
              <a:rPr lang="zh-CN" altLang="en-US"/>
              <a:t>点左右</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574C-66D1-C9C0-C41C-7DD153CC28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1F9530-0910-8916-9492-4CAE3753C9D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1F6FB2B-C02F-D9F6-BEBC-07FEB8CB3A9B}"/>
              </a:ext>
            </a:extLst>
          </p:cNvPr>
          <p:cNvSpPr>
            <a:spLocks noGrp="1"/>
          </p:cNvSpPr>
          <p:nvPr>
            <p:ph type="body" idx="3"/>
          </p:nvPr>
        </p:nvSpPr>
        <p:spPr/>
        <p:txBody>
          <a:bodyPr/>
          <a:lstStyle/>
          <a:p>
            <a:pPr>
              <a:lnSpc>
                <a:spcPct val="150000"/>
              </a:lnSpc>
            </a:pPr>
            <a:endParaRPr lang="en-US" altLang="zh-CN">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2665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4B581-BA7B-4F37-847B-A01E240B56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A85477-F758-268D-0763-DA41DB8183B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C513512-FDFE-D47D-C269-B77FBCB7162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5943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6" Type="http://schemas.openxmlformats.org/officeDocument/2006/relationships/tags" Target="../tags/tag27.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tags" Target="../tags/tag56.xml"/><Relationship Id="rId63" Type="http://schemas.openxmlformats.org/officeDocument/2006/relationships/tags" Target="../tags/tag64.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tags" Target="../tags/tag54.xml"/><Relationship Id="rId58" Type="http://schemas.openxmlformats.org/officeDocument/2006/relationships/tags" Target="../tags/tag59.xml"/><Relationship Id="rId66" Type="http://schemas.openxmlformats.org/officeDocument/2006/relationships/tags" Target="../tags/tag67.xml"/><Relationship Id="rId5" Type="http://schemas.openxmlformats.org/officeDocument/2006/relationships/tags" Target="../tags/tag6.xml"/><Relationship Id="rId61" Type="http://schemas.openxmlformats.org/officeDocument/2006/relationships/tags" Target="../tags/tag62.xml"/><Relationship Id="rId19" Type="http://schemas.openxmlformats.org/officeDocument/2006/relationships/tags" Target="../tags/tag2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64" Type="http://schemas.openxmlformats.org/officeDocument/2006/relationships/tags" Target="../tags/tag65.xml"/><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tags" Target="../tags/tag60.xml"/><Relationship Id="rId67" Type="http://schemas.openxmlformats.org/officeDocument/2006/relationships/slideMaster" Target="../slideMasters/slideMaster1.xml"/><Relationship Id="rId20" Type="http://schemas.openxmlformats.org/officeDocument/2006/relationships/tags" Target="../tags/tag21.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tags" Target="../tags/tag63.xml"/><Relationship Id="rId1" Type="http://schemas.openxmlformats.org/officeDocument/2006/relationships/tags" Target="../tags/tag2.xml"/><Relationship Id="rId6" Type="http://schemas.openxmlformats.org/officeDocument/2006/relationships/tags" Target="../tags/tag7.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10" Type="http://schemas.openxmlformats.org/officeDocument/2006/relationships/tags" Target="../tags/tag11.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tags" Target="../tags/tag66.xml"/><Relationship Id="rId4" Type="http://schemas.openxmlformats.org/officeDocument/2006/relationships/tags" Target="../tags/tag5.xml"/><Relationship Id="rId9" Type="http://schemas.openxmlformats.org/officeDocument/2006/relationships/tags" Target="../tags/tag10.xml"/><Relationship Id="rId13" Type="http://schemas.openxmlformats.org/officeDocument/2006/relationships/tags" Target="../tags/tag14.xml"/><Relationship Id="rId18" Type="http://schemas.openxmlformats.org/officeDocument/2006/relationships/tags" Target="../tags/tag19.xml"/><Relationship Id="rId39" Type="http://schemas.openxmlformats.org/officeDocument/2006/relationships/tags" Target="../tags/tag40.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6" Type="http://schemas.openxmlformats.org/officeDocument/2006/relationships/tags" Target="../tags/tag93.xml"/><Relationship Id="rId21" Type="http://schemas.openxmlformats.org/officeDocument/2006/relationships/tags" Target="../tags/tag88.xml"/><Relationship Id="rId34" Type="http://schemas.openxmlformats.org/officeDocument/2006/relationships/tags" Target="../tags/tag101.xml"/><Relationship Id="rId42" Type="http://schemas.openxmlformats.org/officeDocument/2006/relationships/tags" Target="../tags/tag109.xml"/><Relationship Id="rId47" Type="http://schemas.openxmlformats.org/officeDocument/2006/relationships/tags" Target="../tags/tag114.xml"/><Relationship Id="rId50" Type="http://schemas.openxmlformats.org/officeDocument/2006/relationships/tags" Target="../tags/tag117.xml"/><Relationship Id="rId55" Type="http://schemas.openxmlformats.org/officeDocument/2006/relationships/tags" Target="../tags/tag122.xml"/><Relationship Id="rId63" Type="http://schemas.openxmlformats.org/officeDocument/2006/relationships/tags" Target="../tags/tag130.xml"/><Relationship Id="rId68" Type="http://schemas.openxmlformats.org/officeDocument/2006/relationships/slideMaster" Target="../slideMasters/slideMaster1.xml"/><Relationship Id="rId7" Type="http://schemas.openxmlformats.org/officeDocument/2006/relationships/tags" Target="../tags/tag74.xml"/><Relationship Id="rId2" Type="http://schemas.openxmlformats.org/officeDocument/2006/relationships/tags" Target="../tags/tag69.xml"/><Relationship Id="rId16" Type="http://schemas.openxmlformats.org/officeDocument/2006/relationships/tags" Target="../tags/tag83.xml"/><Relationship Id="rId29" Type="http://schemas.openxmlformats.org/officeDocument/2006/relationships/tags" Target="../tags/tag96.xml"/><Relationship Id="rId11" Type="http://schemas.openxmlformats.org/officeDocument/2006/relationships/tags" Target="../tags/tag78.xml"/><Relationship Id="rId24" Type="http://schemas.openxmlformats.org/officeDocument/2006/relationships/tags" Target="../tags/tag91.xml"/><Relationship Id="rId32" Type="http://schemas.openxmlformats.org/officeDocument/2006/relationships/tags" Target="../tags/tag99.xml"/><Relationship Id="rId37" Type="http://schemas.openxmlformats.org/officeDocument/2006/relationships/tags" Target="../tags/tag104.xml"/><Relationship Id="rId40" Type="http://schemas.openxmlformats.org/officeDocument/2006/relationships/tags" Target="../tags/tag107.xml"/><Relationship Id="rId45" Type="http://schemas.openxmlformats.org/officeDocument/2006/relationships/tags" Target="../tags/tag112.xml"/><Relationship Id="rId53" Type="http://schemas.openxmlformats.org/officeDocument/2006/relationships/tags" Target="../tags/tag120.xml"/><Relationship Id="rId58" Type="http://schemas.openxmlformats.org/officeDocument/2006/relationships/tags" Target="../tags/tag125.xml"/><Relationship Id="rId66" Type="http://schemas.openxmlformats.org/officeDocument/2006/relationships/tags" Target="../tags/tag133.xml"/><Relationship Id="rId5" Type="http://schemas.openxmlformats.org/officeDocument/2006/relationships/tags" Target="../tags/tag72.xml"/><Relationship Id="rId61" Type="http://schemas.openxmlformats.org/officeDocument/2006/relationships/tags" Target="../tags/tag128.xml"/><Relationship Id="rId19" Type="http://schemas.openxmlformats.org/officeDocument/2006/relationships/tags" Target="../tags/tag86.xml"/><Relationship Id="rId14" Type="http://schemas.openxmlformats.org/officeDocument/2006/relationships/tags" Target="../tags/tag81.xml"/><Relationship Id="rId22" Type="http://schemas.openxmlformats.org/officeDocument/2006/relationships/tags" Target="../tags/tag89.xml"/><Relationship Id="rId27" Type="http://schemas.openxmlformats.org/officeDocument/2006/relationships/tags" Target="../tags/tag94.xml"/><Relationship Id="rId30" Type="http://schemas.openxmlformats.org/officeDocument/2006/relationships/tags" Target="../tags/tag97.xml"/><Relationship Id="rId35" Type="http://schemas.openxmlformats.org/officeDocument/2006/relationships/tags" Target="../tags/tag102.xml"/><Relationship Id="rId43" Type="http://schemas.openxmlformats.org/officeDocument/2006/relationships/tags" Target="../tags/tag110.xml"/><Relationship Id="rId48" Type="http://schemas.openxmlformats.org/officeDocument/2006/relationships/tags" Target="../tags/tag115.xml"/><Relationship Id="rId56" Type="http://schemas.openxmlformats.org/officeDocument/2006/relationships/tags" Target="../tags/tag123.xml"/><Relationship Id="rId64" Type="http://schemas.openxmlformats.org/officeDocument/2006/relationships/tags" Target="../tags/tag131.xml"/><Relationship Id="rId8" Type="http://schemas.openxmlformats.org/officeDocument/2006/relationships/tags" Target="../tags/tag75.xml"/><Relationship Id="rId51" Type="http://schemas.openxmlformats.org/officeDocument/2006/relationships/tags" Target="../tags/tag118.xml"/><Relationship Id="rId3" Type="http://schemas.openxmlformats.org/officeDocument/2006/relationships/tags" Target="../tags/tag70.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tags" Target="../tags/tag92.xml"/><Relationship Id="rId33" Type="http://schemas.openxmlformats.org/officeDocument/2006/relationships/tags" Target="../tags/tag100.xml"/><Relationship Id="rId38" Type="http://schemas.openxmlformats.org/officeDocument/2006/relationships/tags" Target="../tags/tag105.xml"/><Relationship Id="rId46" Type="http://schemas.openxmlformats.org/officeDocument/2006/relationships/tags" Target="../tags/tag113.xml"/><Relationship Id="rId59" Type="http://schemas.openxmlformats.org/officeDocument/2006/relationships/tags" Target="../tags/tag126.xml"/><Relationship Id="rId67" Type="http://schemas.openxmlformats.org/officeDocument/2006/relationships/tags" Target="../tags/tag134.xml"/><Relationship Id="rId20" Type="http://schemas.openxmlformats.org/officeDocument/2006/relationships/tags" Target="../tags/tag87.xml"/><Relationship Id="rId41" Type="http://schemas.openxmlformats.org/officeDocument/2006/relationships/tags" Target="../tags/tag108.xml"/><Relationship Id="rId54" Type="http://schemas.openxmlformats.org/officeDocument/2006/relationships/tags" Target="../tags/tag121.xml"/><Relationship Id="rId62" Type="http://schemas.openxmlformats.org/officeDocument/2006/relationships/tags" Target="../tags/tag129.xml"/><Relationship Id="rId1" Type="http://schemas.openxmlformats.org/officeDocument/2006/relationships/tags" Target="../tags/tag68.xml"/><Relationship Id="rId6" Type="http://schemas.openxmlformats.org/officeDocument/2006/relationships/tags" Target="../tags/tag73.xml"/><Relationship Id="rId15" Type="http://schemas.openxmlformats.org/officeDocument/2006/relationships/tags" Target="../tags/tag82.xml"/><Relationship Id="rId23" Type="http://schemas.openxmlformats.org/officeDocument/2006/relationships/tags" Target="../tags/tag90.xml"/><Relationship Id="rId28" Type="http://schemas.openxmlformats.org/officeDocument/2006/relationships/tags" Target="../tags/tag95.xml"/><Relationship Id="rId36" Type="http://schemas.openxmlformats.org/officeDocument/2006/relationships/tags" Target="../tags/tag103.xml"/><Relationship Id="rId49" Type="http://schemas.openxmlformats.org/officeDocument/2006/relationships/tags" Target="../tags/tag116.xml"/><Relationship Id="rId57" Type="http://schemas.openxmlformats.org/officeDocument/2006/relationships/tags" Target="../tags/tag124.xml"/><Relationship Id="rId10" Type="http://schemas.openxmlformats.org/officeDocument/2006/relationships/tags" Target="../tags/tag77.xml"/><Relationship Id="rId31" Type="http://schemas.openxmlformats.org/officeDocument/2006/relationships/tags" Target="../tags/tag98.xml"/><Relationship Id="rId44" Type="http://schemas.openxmlformats.org/officeDocument/2006/relationships/tags" Target="../tags/tag111.xml"/><Relationship Id="rId52" Type="http://schemas.openxmlformats.org/officeDocument/2006/relationships/tags" Target="../tags/tag119.xml"/><Relationship Id="rId60" Type="http://schemas.openxmlformats.org/officeDocument/2006/relationships/tags" Target="../tags/tag127.xml"/><Relationship Id="rId65" Type="http://schemas.openxmlformats.org/officeDocument/2006/relationships/tags" Target="../tags/tag132.xml"/><Relationship Id="rId4" Type="http://schemas.openxmlformats.org/officeDocument/2006/relationships/tags" Target="../tags/tag71.xml"/><Relationship Id="rId9" Type="http://schemas.openxmlformats.org/officeDocument/2006/relationships/tags" Target="../tags/tag76.xml"/><Relationship Id="rId13" Type="http://schemas.openxmlformats.org/officeDocument/2006/relationships/tags" Target="../tags/tag80.xml"/><Relationship Id="rId18" Type="http://schemas.openxmlformats.org/officeDocument/2006/relationships/tags" Target="../tags/tag85.xml"/><Relationship Id="rId39" Type="http://schemas.openxmlformats.org/officeDocument/2006/relationships/tags" Target="../tags/tag106.xml"/></Relationships>
</file>

<file path=ppt/slideLayouts/_rels/slideLayout3.xml.rels><?xml version="1.0" encoding="UTF-8" standalone="yes"?>
<Relationships xmlns="http://schemas.openxmlformats.org/package/2006/relationships"><Relationship Id="rId26" Type="http://schemas.openxmlformats.org/officeDocument/2006/relationships/tags" Target="../tags/tag160.xml"/><Relationship Id="rId21" Type="http://schemas.openxmlformats.org/officeDocument/2006/relationships/tags" Target="../tags/tag155.xml"/><Relationship Id="rId34" Type="http://schemas.openxmlformats.org/officeDocument/2006/relationships/tags" Target="../tags/tag168.xml"/><Relationship Id="rId42" Type="http://schemas.openxmlformats.org/officeDocument/2006/relationships/tags" Target="../tags/tag176.xml"/><Relationship Id="rId47" Type="http://schemas.openxmlformats.org/officeDocument/2006/relationships/tags" Target="../tags/tag181.xml"/><Relationship Id="rId50" Type="http://schemas.openxmlformats.org/officeDocument/2006/relationships/tags" Target="../tags/tag184.xml"/><Relationship Id="rId55" Type="http://schemas.openxmlformats.org/officeDocument/2006/relationships/tags" Target="../tags/tag189.xml"/><Relationship Id="rId63" Type="http://schemas.openxmlformats.org/officeDocument/2006/relationships/tags" Target="../tags/tag197.xml"/><Relationship Id="rId68" Type="http://schemas.openxmlformats.org/officeDocument/2006/relationships/slideMaster" Target="../slideMasters/slideMaster1.xml"/><Relationship Id="rId7" Type="http://schemas.openxmlformats.org/officeDocument/2006/relationships/tags" Target="../tags/tag141.xml"/><Relationship Id="rId2" Type="http://schemas.openxmlformats.org/officeDocument/2006/relationships/tags" Target="../tags/tag136.xml"/><Relationship Id="rId16" Type="http://schemas.openxmlformats.org/officeDocument/2006/relationships/tags" Target="../tags/tag150.xml"/><Relationship Id="rId29" Type="http://schemas.openxmlformats.org/officeDocument/2006/relationships/tags" Target="../tags/tag163.xml"/><Relationship Id="rId11" Type="http://schemas.openxmlformats.org/officeDocument/2006/relationships/tags" Target="../tags/tag145.xml"/><Relationship Id="rId24" Type="http://schemas.openxmlformats.org/officeDocument/2006/relationships/tags" Target="../tags/tag158.xml"/><Relationship Id="rId32" Type="http://schemas.openxmlformats.org/officeDocument/2006/relationships/tags" Target="../tags/tag166.xml"/><Relationship Id="rId37" Type="http://schemas.openxmlformats.org/officeDocument/2006/relationships/tags" Target="../tags/tag171.xml"/><Relationship Id="rId40" Type="http://schemas.openxmlformats.org/officeDocument/2006/relationships/tags" Target="../tags/tag174.xml"/><Relationship Id="rId45" Type="http://schemas.openxmlformats.org/officeDocument/2006/relationships/tags" Target="../tags/tag179.xml"/><Relationship Id="rId53" Type="http://schemas.openxmlformats.org/officeDocument/2006/relationships/tags" Target="../tags/tag187.xml"/><Relationship Id="rId58" Type="http://schemas.openxmlformats.org/officeDocument/2006/relationships/tags" Target="../tags/tag192.xml"/><Relationship Id="rId66" Type="http://schemas.openxmlformats.org/officeDocument/2006/relationships/tags" Target="../tags/tag200.xml"/><Relationship Id="rId5" Type="http://schemas.openxmlformats.org/officeDocument/2006/relationships/tags" Target="../tags/tag139.xml"/><Relationship Id="rId61" Type="http://schemas.openxmlformats.org/officeDocument/2006/relationships/tags" Target="../tags/tag195.xml"/><Relationship Id="rId19" Type="http://schemas.openxmlformats.org/officeDocument/2006/relationships/tags" Target="../tags/tag153.xml"/><Relationship Id="rId14" Type="http://schemas.openxmlformats.org/officeDocument/2006/relationships/tags" Target="../tags/tag148.xml"/><Relationship Id="rId22" Type="http://schemas.openxmlformats.org/officeDocument/2006/relationships/tags" Target="../tags/tag156.xml"/><Relationship Id="rId27" Type="http://schemas.openxmlformats.org/officeDocument/2006/relationships/tags" Target="../tags/tag161.xml"/><Relationship Id="rId30" Type="http://schemas.openxmlformats.org/officeDocument/2006/relationships/tags" Target="../tags/tag164.xml"/><Relationship Id="rId35" Type="http://schemas.openxmlformats.org/officeDocument/2006/relationships/tags" Target="../tags/tag169.xml"/><Relationship Id="rId43" Type="http://schemas.openxmlformats.org/officeDocument/2006/relationships/tags" Target="../tags/tag177.xml"/><Relationship Id="rId48" Type="http://schemas.openxmlformats.org/officeDocument/2006/relationships/tags" Target="../tags/tag182.xml"/><Relationship Id="rId56" Type="http://schemas.openxmlformats.org/officeDocument/2006/relationships/tags" Target="../tags/tag190.xml"/><Relationship Id="rId64" Type="http://schemas.openxmlformats.org/officeDocument/2006/relationships/tags" Target="../tags/tag198.xml"/><Relationship Id="rId8" Type="http://schemas.openxmlformats.org/officeDocument/2006/relationships/tags" Target="../tags/tag142.xml"/><Relationship Id="rId51" Type="http://schemas.openxmlformats.org/officeDocument/2006/relationships/tags" Target="../tags/tag185.xml"/><Relationship Id="rId3" Type="http://schemas.openxmlformats.org/officeDocument/2006/relationships/tags" Target="../tags/tag137.xml"/><Relationship Id="rId12" Type="http://schemas.openxmlformats.org/officeDocument/2006/relationships/tags" Target="../tags/tag146.xml"/><Relationship Id="rId17" Type="http://schemas.openxmlformats.org/officeDocument/2006/relationships/tags" Target="../tags/tag151.xml"/><Relationship Id="rId25" Type="http://schemas.openxmlformats.org/officeDocument/2006/relationships/tags" Target="../tags/tag159.xml"/><Relationship Id="rId33" Type="http://schemas.openxmlformats.org/officeDocument/2006/relationships/tags" Target="../tags/tag167.xml"/><Relationship Id="rId38" Type="http://schemas.openxmlformats.org/officeDocument/2006/relationships/tags" Target="../tags/tag172.xml"/><Relationship Id="rId46" Type="http://schemas.openxmlformats.org/officeDocument/2006/relationships/tags" Target="../tags/tag180.xml"/><Relationship Id="rId59" Type="http://schemas.openxmlformats.org/officeDocument/2006/relationships/tags" Target="../tags/tag193.xml"/><Relationship Id="rId67" Type="http://schemas.openxmlformats.org/officeDocument/2006/relationships/tags" Target="../tags/tag201.xml"/><Relationship Id="rId20" Type="http://schemas.openxmlformats.org/officeDocument/2006/relationships/tags" Target="../tags/tag154.xml"/><Relationship Id="rId41" Type="http://schemas.openxmlformats.org/officeDocument/2006/relationships/tags" Target="../tags/tag175.xml"/><Relationship Id="rId54" Type="http://schemas.openxmlformats.org/officeDocument/2006/relationships/tags" Target="../tags/tag188.xml"/><Relationship Id="rId62" Type="http://schemas.openxmlformats.org/officeDocument/2006/relationships/tags" Target="../tags/tag196.xml"/><Relationship Id="rId1" Type="http://schemas.openxmlformats.org/officeDocument/2006/relationships/tags" Target="../tags/tag135.xml"/><Relationship Id="rId6" Type="http://schemas.openxmlformats.org/officeDocument/2006/relationships/tags" Target="../tags/tag140.xml"/><Relationship Id="rId15" Type="http://schemas.openxmlformats.org/officeDocument/2006/relationships/tags" Target="../tags/tag149.xml"/><Relationship Id="rId23" Type="http://schemas.openxmlformats.org/officeDocument/2006/relationships/tags" Target="../tags/tag157.xml"/><Relationship Id="rId28" Type="http://schemas.openxmlformats.org/officeDocument/2006/relationships/tags" Target="../tags/tag162.xml"/><Relationship Id="rId36" Type="http://schemas.openxmlformats.org/officeDocument/2006/relationships/tags" Target="../tags/tag170.xml"/><Relationship Id="rId49" Type="http://schemas.openxmlformats.org/officeDocument/2006/relationships/tags" Target="../tags/tag183.xml"/><Relationship Id="rId57" Type="http://schemas.openxmlformats.org/officeDocument/2006/relationships/tags" Target="../tags/tag191.xml"/><Relationship Id="rId10" Type="http://schemas.openxmlformats.org/officeDocument/2006/relationships/tags" Target="../tags/tag144.xml"/><Relationship Id="rId31" Type="http://schemas.openxmlformats.org/officeDocument/2006/relationships/tags" Target="../tags/tag165.xml"/><Relationship Id="rId44" Type="http://schemas.openxmlformats.org/officeDocument/2006/relationships/tags" Target="../tags/tag178.xml"/><Relationship Id="rId52" Type="http://schemas.openxmlformats.org/officeDocument/2006/relationships/tags" Target="../tags/tag186.xml"/><Relationship Id="rId60" Type="http://schemas.openxmlformats.org/officeDocument/2006/relationships/tags" Target="../tags/tag194.xml"/><Relationship Id="rId65" Type="http://schemas.openxmlformats.org/officeDocument/2006/relationships/tags" Target="../tags/tag199.xml"/><Relationship Id="rId4" Type="http://schemas.openxmlformats.org/officeDocument/2006/relationships/tags" Target="../tags/tag138.xml"/><Relationship Id="rId9" Type="http://schemas.openxmlformats.org/officeDocument/2006/relationships/tags" Target="../tags/tag143.xml"/><Relationship Id="rId13" Type="http://schemas.openxmlformats.org/officeDocument/2006/relationships/tags" Target="../tags/tag147.xml"/><Relationship Id="rId18" Type="http://schemas.openxmlformats.org/officeDocument/2006/relationships/tags" Target="../tags/tag152.xml"/><Relationship Id="rId39" Type="http://schemas.openxmlformats.org/officeDocument/2006/relationships/tags" Target="../tags/tag173.xml"/></Relationships>
</file>

<file path=ppt/slideLayouts/_rels/slideLayout4.xml.rels><?xml version="1.0" encoding="UTF-8" standalone="yes"?>
<Relationships xmlns="http://schemas.openxmlformats.org/package/2006/relationships"><Relationship Id="rId26" Type="http://schemas.openxmlformats.org/officeDocument/2006/relationships/tags" Target="../tags/tag227.xml"/><Relationship Id="rId21" Type="http://schemas.openxmlformats.org/officeDocument/2006/relationships/tags" Target="../tags/tag222.xml"/><Relationship Id="rId42" Type="http://schemas.openxmlformats.org/officeDocument/2006/relationships/tags" Target="../tags/tag243.xml"/><Relationship Id="rId47" Type="http://schemas.openxmlformats.org/officeDocument/2006/relationships/tags" Target="../tags/tag248.xml"/><Relationship Id="rId63" Type="http://schemas.openxmlformats.org/officeDocument/2006/relationships/tags" Target="../tags/tag264.xml"/><Relationship Id="rId68" Type="http://schemas.openxmlformats.org/officeDocument/2006/relationships/tags" Target="../tags/tag269.xml"/><Relationship Id="rId7" Type="http://schemas.openxmlformats.org/officeDocument/2006/relationships/tags" Target="../tags/tag208.xml"/><Relationship Id="rId2" Type="http://schemas.openxmlformats.org/officeDocument/2006/relationships/tags" Target="../tags/tag203.xml"/><Relationship Id="rId16" Type="http://schemas.openxmlformats.org/officeDocument/2006/relationships/tags" Target="../tags/tag217.xml"/><Relationship Id="rId29" Type="http://schemas.openxmlformats.org/officeDocument/2006/relationships/tags" Target="../tags/tag230.xml"/><Relationship Id="rId11" Type="http://schemas.openxmlformats.org/officeDocument/2006/relationships/tags" Target="../tags/tag212.xml"/><Relationship Id="rId24" Type="http://schemas.openxmlformats.org/officeDocument/2006/relationships/tags" Target="../tags/tag225.xml"/><Relationship Id="rId32" Type="http://schemas.openxmlformats.org/officeDocument/2006/relationships/tags" Target="../tags/tag233.xml"/><Relationship Id="rId37" Type="http://schemas.openxmlformats.org/officeDocument/2006/relationships/tags" Target="../tags/tag238.xml"/><Relationship Id="rId40" Type="http://schemas.openxmlformats.org/officeDocument/2006/relationships/tags" Target="../tags/tag241.xml"/><Relationship Id="rId45" Type="http://schemas.openxmlformats.org/officeDocument/2006/relationships/tags" Target="../tags/tag246.xml"/><Relationship Id="rId53" Type="http://schemas.openxmlformats.org/officeDocument/2006/relationships/tags" Target="../tags/tag254.xml"/><Relationship Id="rId58" Type="http://schemas.openxmlformats.org/officeDocument/2006/relationships/tags" Target="../tags/tag259.xml"/><Relationship Id="rId66" Type="http://schemas.openxmlformats.org/officeDocument/2006/relationships/tags" Target="../tags/tag267.xml"/><Relationship Id="rId5" Type="http://schemas.openxmlformats.org/officeDocument/2006/relationships/tags" Target="../tags/tag206.xml"/><Relationship Id="rId61" Type="http://schemas.openxmlformats.org/officeDocument/2006/relationships/tags" Target="../tags/tag262.xml"/><Relationship Id="rId19" Type="http://schemas.openxmlformats.org/officeDocument/2006/relationships/tags" Target="../tags/tag220.xml"/><Relationship Id="rId14" Type="http://schemas.openxmlformats.org/officeDocument/2006/relationships/tags" Target="../tags/tag215.xml"/><Relationship Id="rId22" Type="http://schemas.openxmlformats.org/officeDocument/2006/relationships/tags" Target="../tags/tag223.xml"/><Relationship Id="rId27" Type="http://schemas.openxmlformats.org/officeDocument/2006/relationships/tags" Target="../tags/tag228.xml"/><Relationship Id="rId30" Type="http://schemas.openxmlformats.org/officeDocument/2006/relationships/tags" Target="../tags/tag231.xml"/><Relationship Id="rId35" Type="http://schemas.openxmlformats.org/officeDocument/2006/relationships/tags" Target="../tags/tag236.xml"/><Relationship Id="rId43" Type="http://schemas.openxmlformats.org/officeDocument/2006/relationships/tags" Target="../tags/tag244.xml"/><Relationship Id="rId48" Type="http://schemas.openxmlformats.org/officeDocument/2006/relationships/tags" Target="../tags/tag249.xml"/><Relationship Id="rId56" Type="http://schemas.openxmlformats.org/officeDocument/2006/relationships/tags" Target="../tags/tag257.xml"/><Relationship Id="rId64" Type="http://schemas.openxmlformats.org/officeDocument/2006/relationships/tags" Target="../tags/tag265.xml"/><Relationship Id="rId69" Type="http://schemas.openxmlformats.org/officeDocument/2006/relationships/slideMaster" Target="../slideMasters/slideMaster1.xml"/><Relationship Id="rId8" Type="http://schemas.openxmlformats.org/officeDocument/2006/relationships/tags" Target="../tags/tag209.xml"/><Relationship Id="rId51" Type="http://schemas.openxmlformats.org/officeDocument/2006/relationships/tags" Target="../tags/tag252.xml"/><Relationship Id="rId3" Type="http://schemas.openxmlformats.org/officeDocument/2006/relationships/tags" Target="../tags/tag204.xml"/><Relationship Id="rId12" Type="http://schemas.openxmlformats.org/officeDocument/2006/relationships/tags" Target="../tags/tag213.xml"/><Relationship Id="rId17" Type="http://schemas.openxmlformats.org/officeDocument/2006/relationships/tags" Target="../tags/tag218.xml"/><Relationship Id="rId25" Type="http://schemas.openxmlformats.org/officeDocument/2006/relationships/tags" Target="../tags/tag226.xml"/><Relationship Id="rId33" Type="http://schemas.openxmlformats.org/officeDocument/2006/relationships/tags" Target="../tags/tag234.xml"/><Relationship Id="rId38" Type="http://schemas.openxmlformats.org/officeDocument/2006/relationships/tags" Target="../tags/tag239.xml"/><Relationship Id="rId46" Type="http://schemas.openxmlformats.org/officeDocument/2006/relationships/tags" Target="../tags/tag247.xml"/><Relationship Id="rId59" Type="http://schemas.openxmlformats.org/officeDocument/2006/relationships/tags" Target="../tags/tag260.xml"/><Relationship Id="rId67" Type="http://schemas.openxmlformats.org/officeDocument/2006/relationships/tags" Target="../tags/tag268.xml"/><Relationship Id="rId20" Type="http://schemas.openxmlformats.org/officeDocument/2006/relationships/tags" Target="../tags/tag221.xml"/><Relationship Id="rId41" Type="http://schemas.openxmlformats.org/officeDocument/2006/relationships/tags" Target="../tags/tag242.xml"/><Relationship Id="rId54" Type="http://schemas.openxmlformats.org/officeDocument/2006/relationships/tags" Target="../tags/tag255.xml"/><Relationship Id="rId62" Type="http://schemas.openxmlformats.org/officeDocument/2006/relationships/tags" Target="../tags/tag263.xml"/><Relationship Id="rId1" Type="http://schemas.openxmlformats.org/officeDocument/2006/relationships/tags" Target="../tags/tag202.xml"/><Relationship Id="rId6" Type="http://schemas.openxmlformats.org/officeDocument/2006/relationships/tags" Target="../tags/tag207.xml"/><Relationship Id="rId15" Type="http://schemas.openxmlformats.org/officeDocument/2006/relationships/tags" Target="../tags/tag216.xml"/><Relationship Id="rId23" Type="http://schemas.openxmlformats.org/officeDocument/2006/relationships/tags" Target="../tags/tag224.xml"/><Relationship Id="rId28" Type="http://schemas.openxmlformats.org/officeDocument/2006/relationships/tags" Target="../tags/tag229.xml"/><Relationship Id="rId36" Type="http://schemas.openxmlformats.org/officeDocument/2006/relationships/tags" Target="../tags/tag237.xml"/><Relationship Id="rId49" Type="http://schemas.openxmlformats.org/officeDocument/2006/relationships/tags" Target="../tags/tag250.xml"/><Relationship Id="rId57" Type="http://schemas.openxmlformats.org/officeDocument/2006/relationships/tags" Target="../tags/tag258.xml"/><Relationship Id="rId10" Type="http://schemas.openxmlformats.org/officeDocument/2006/relationships/tags" Target="../tags/tag211.xml"/><Relationship Id="rId31" Type="http://schemas.openxmlformats.org/officeDocument/2006/relationships/tags" Target="../tags/tag232.xml"/><Relationship Id="rId44" Type="http://schemas.openxmlformats.org/officeDocument/2006/relationships/tags" Target="../tags/tag245.xml"/><Relationship Id="rId52" Type="http://schemas.openxmlformats.org/officeDocument/2006/relationships/tags" Target="../tags/tag253.xml"/><Relationship Id="rId60" Type="http://schemas.openxmlformats.org/officeDocument/2006/relationships/tags" Target="../tags/tag261.xml"/><Relationship Id="rId65" Type="http://schemas.openxmlformats.org/officeDocument/2006/relationships/tags" Target="../tags/tag266.xml"/><Relationship Id="rId4" Type="http://schemas.openxmlformats.org/officeDocument/2006/relationships/tags" Target="../tags/tag205.xml"/><Relationship Id="rId9" Type="http://schemas.openxmlformats.org/officeDocument/2006/relationships/tags" Target="../tags/tag210.xml"/><Relationship Id="rId13" Type="http://schemas.openxmlformats.org/officeDocument/2006/relationships/tags" Target="../tags/tag214.xml"/><Relationship Id="rId18" Type="http://schemas.openxmlformats.org/officeDocument/2006/relationships/tags" Target="../tags/tag219.xml"/><Relationship Id="rId39" Type="http://schemas.openxmlformats.org/officeDocument/2006/relationships/tags" Target="../tags/tag240.xml"/><Relationship Id="rId34" Type="http://schemas.openxmlformats.org/officeDocument/2006/relationships/tags" Target="../tags/tag235.xml"/><Relationship Id="rId50" Type="http://schemas.openxmlformats.org/officeDocument/2006/relationships/tags" Target="../tags/tag251.xml"/><Relationship Id="rId55" Type="http://schemas.openxmlformats.org/officeDocument/2006/relationships/tags" Target="../tags/tag256.xml"/></Relationships>
</file>

<file path=ppt/slideLayouts/_rels/slideLayout5.xml.rels><?xml version="1.0" encoding="UTF-8" standalone="yes"?>
<Relationships xmlns="http://schemas.openxmlformats.org/package/2006/relationships"><Relationship Id="rId26" Type="http://schemas.openxmlformats.org/officeDocument/2006/relationships/tags" Target="../tags/tag295.xml"/><Relationship Id="rId21" Type="http://schemas.openxmlformats.org/officeDocument/2006/relationships/tags" Target="../tags/tag290.xml"/><Relationship Id="rId34" Type="http://schemas.openxmlformats.org/officeDocument/2006/relationships/tags" Target="../tags/tag303.xml"/><Relationship Id="rId42" Type="http://schemas.openxmlformats.org/officeDocument/2006/relationships/tags" Target="../tags/tag311.xml"/><Relationship Id="rId47" Type="http://schemas.openxmlformats.org/officeDocument/2006/relationships/tags" Target="../tags/tag316.xml"/><Relationship Id="rId50" Type="http://schemas.openxmlformats.org/officeDocument/2006/relationships/tags" Target="../tags/tag319.xml"/><Relationship Id="rId55" Type="http://schemas.openxmlformats.org/officeDocument/2006/relationships/tags" Target="../tags/tag324.xml"/><Relationship Id="rId63" Type="http://schemas.openxmlformats.org/officeDocument/2006/relationships/tags" Target="../tags/tag332.xml"/><Relationship Id="rId68" Type="http://schemas.openxmlformats.org/officeDocument/2006/relationships/slideMaster" Target="../slideMasters/slideMaster1.xml"/><Relationship Id="rId7" Type="http://schemas.openxmlformats.org/officeDocument/2006/relationships/tags" Target="../tags/tag276.xml"/><Relationship Id="rId2" Type="http://schemas.openxmlformats.org/officeDocument/2006/relationships/tags" Target="../tags/tag271.xml"/><Relationship Id="rId16" Type="http://schemas.openxmlformats.org/officeDocument/2006/relationships/tags" Target="../tags/tag285.xml"/><Relationship Id="rId29" Type="http://schemas.openxmlformats.org/officeDocument/2006/relationships/tags" Target="../tags/tag298.xml"/><Relationship Id="rId11" Type="http://schemas.openxmlformats.org/officeDocument/2006/relationships/tags" Target="../tags/tag280.xml"/><Relationship Id="rId24" Type="http://schemas.openxmlformats.org/officeDocument/2006/relationships/tags" Target="../tags/tag293.xml"/><Relationship Id="rId32" Type="http://schemas.openxmlformats.org/officeDocument/2006/relationships/tags" Target="../tags/tag301.xml"/><Relationship Id="rId37" Type="http://schemas.openxmlformats.org/officeDocument/2006/relationships/tags" Target="../tags/tag306.xml"/><Relationship Id="rId40" Type="http://schemas.openxmlformats.org/officeDocument/2006/relationships/tags" Target="../tags/tag309.xml"/><Relationship Id="rId45" Type="http://schemas.openxmlformats.org/officeDocument/2006/relationships/tags" Target="../tags/tag314.xml"/><Relationship Id="rId53" Type="http://schemas.openxmlformats.org/officeDocument/2006/relationships/tags" Target="../tags/tag322.xml"/><Relationship Id="rId58" Type="http://schemas.openxmlformats.org/officeDocument/2006/relationships/tags" Target="../tags/tag327.xml"/><Relationship Id="rId66" Type="http://schemas.openxmlformats.org/officeDocument/2006/relationships/tags" Target="../tags/tag335.xml"/><Relationship Id="rId5" Type="http://schemas.openxmlformats.org/officeDocument/2006/relationships/tags" Target="../tags/tag274.xml"/><Relationship Id="rId61" Type="http://schemas.openxmlformats.org/officeDocument/2006/relationships/tags" Target="../tags/tag330.xml"/><Relationship Id="rId19" Type="http://schemas.openxmlformats.org/officeDocument/2006/relationships/tags" Target="../tags/tag288.xml"/><Relationship Id="rId14" Type="http://schemas.openxmlformats.org/officeDocument/2006/relationships/tags" Target="../tags/tag283.xml"/><Relationship Id="rId22" Type="http://schemas.openxmlformats.org/officeDocument/2006/relationships/tags" Target="../tags/tag291.xml"/><Relationship Id="rId27" Type="http://schemas.openxmlformats.org/officeDocument/2006/relationships/tags" Target="../tags/tag296.xml"/><Relationship Id="rId30" Type="http://schemas.openxmlformats.org/officeDocument/2006/relationships/tags" Target="../tags/tag299.xml"/><Relationship Id="rId35" Type="http://schemas.openxmlformats.org/officeDocument/2006/relationships/tags" Target="../tags/tag304.xml"/><Relationship Id="rId43" Type="http://schemas.openxmlformats.org/officeDocument/2006/relationships/tags" Target="../tags/tag312.xml"/><Relationship Id="rId48" Type="http://schemas.openxmlformats.org/officeDocument/2006/relationships/tags" Target="../tags/tag317.xml"/><Relationship Id="rId56" Type="http://schemas.openxmlformats.org/officeDocument/2006/relationships/tags" Target="../tags/tag325.xml"/><Relationship Id="rId64" Type="http://schemas.openxmlformats.org/officeDocument/2006/relationships/tags" Target="../tags/tag333.xml"/><Relationship Id="rId8" Type="http://schemas.openxmlformats.org/officeDocument/2006/relationships/tags" Target="../tags/tag277.xml"/><Relationship Id="rId51" Type="http://schemas.openxmlformats.org/officeDocument/2006/relationships/tags" Target="../tags/tag320.xml"/><Relationship Id="rId3" Type="http://schemas.openxmlformats.org/officeDocument/2006/relationships/tags" Target="../tags/tag272.xml"/><Relationship Id="rId12" Type="http://schemas.openxmlformats.org/officeDocument/2006/relationships/tags" Target="../tags/tag281.xml"/><Relationship Id="rId17" Type="http://schemas.openxmlformats.org/officeDocument/2006/relationships/tags" Target="../tags/tag286.xml"/><Relationship Id="rId25" Type="http://schemas.openxmlformats.org/officeDocument/2006/relationships/tags" Target="../tags/tag294.xml"/><Relationship Id="rId33" Type="http://schemas.openxmlformats.org/officeDocument/2006/relationships/tags" Target="../tags/tag302.xml"/><Relationship Id="rId38" Type="http://schemas.openxmlformats.org/officeDocument/2006/relationships/tags" Target="../tags/tag307.xml"/><Relationship Id="rId46" Type="http://schemas.openxmlformats.org/officeDocument/2006/relationships/tags" Target="../tags/tag315.xml"/><Relationship Id="rId59" Type="http://schemas.openxmlformats.org/officeDocument/2006/relationships/tags" Target="../tags/tag328.xml"/><Relationship Id="rId67" Type="http://schemas.openxmlformats.org/officeDocument/2006/relationships/tags" Target="../tags/tag336.xml"/><Relationship Id="rId20" Type="http://schemas.openxmlformats.org/officeDocument/2006/relationships/tags" Target="../tags/tag289.xml"/><Relationship Id="rId41" Type="http://schemas.openxmlformats.org/officeDocument/2006/relationships/tags" Target="../tags/tag310.xml"/><Relationship Id="rId54" Type="http://schemas.openxmlformats.org/officeDocument/2006/relationships/tags" Target="../tags/tag323.xml"/><Relationship Id="rId62" Type="http://schemas.openxmlformats.org/officeDocument/2006/relationships/tags" Target="../tags/tag331.xml"/><Relationship Id="rId1" Type="http://schemas.openxmlformats.org/officeDocument/2006/relationships/tags" Target="../tags/tag270.xml"/><Relationship Id="rId6" Type="http://schemas.openxmlformats.org/officeDocument/2006/relationships/tags" Target="../tags/tag275.xml"/><Relationship Id="rId15" Type="http://schemas.openxmlformats.org/officeDocument/2006/relationships/tags" Target="../tags/tag284.xml"/><Relationship Id="rId23" Type="http://schemas.openxmlformats.org/officeDocument/2006/relationships/tags" Target="../tags/tag292.xml"/><Relationship Id="rId28" Type="http://schemas.openxmlformats.org/officeDocument/2006/relationships/tags" Target="../tags/tag297.xml"/><Relationship Id="rId36" Type="http://schemas.openxmlformats.org/officeDocument/2006/relationships/tags" Target="../tags/tag305.xml"/><Relationship Id="rId49" Type="http://schemas.openxmlformats.org/officeDocument/2006/relationships/tags" Target="../tags/tag318.xml"/><Relationship Id="rId57" Type="http://schemas.openxmlformats.org/officeDocument/2006/relationships/tags" Target="../tags/tag326.xml"/><Relationship Id="rId10" Type="http://schemas.openxmlformats.org/officeDocument/2006/relationships/tags" Target="../tags/tag279.xml"/><Relationship Id="rId31" Type="http://schemas.openxmlformats.org/officeDocument/2006/relationships/tags" Target="../tags/tag300.xml"/><Relationship Id="rId44" Type="http://schemas.openxmlformats.org/officeDocument/2006/relationships/tags" Target="../tags/tag313.xml"/><Relationship Id="rId52" Type="http://schemas.openxmlformats.org/officeDocument/2006/relationships/tags" Target="../tags/tag321.xml"/><Relationship Id="rId60" Type="http://schemas.openxmlformats.org/officeDocument/2006/relationships/tags" Target="../tags/tag329.xml"/><Relationship Id="rId65" Type="http://schemas.openxmlformats.org/officeDocument/2006/relationships/tags" Target="../tags/tag334.xml"/><Relationship Id="rId4" Type="http://schemas.openxmlformats.org/officeDocument/2006/relationships/tags" Target="../tags/tag273.xml"/><Relationship Id="rId9" Type="http://schemas.openxmlformats.org/officeDocument/2006/relationships/tags" Target="../tags/tag278.xml"/><Relationship Id="rId13" Type="http://schemas.openxmlformats.org/officeDocument/2006/relationships/tags" Target="../tags/tag282.xml"/><Relationship Id="rId18" Type="http://schemas.openxmlformats.org/officeDocument/2006/relationships/tags" Target="../tags/tag287.xml"/><Relationship Id="rId39" Type="http://schemas.openxmlformats.org/officeDocument/2006/relationships/tags" Target="../tags/tag30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项目背景</a:t>
            </a: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项目现状与发展</a:t>
            </a: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项目创新与特色</a:t>
            </a: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项目发展</a:t>
            </a: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39"/>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0"/>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1"/>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2"/>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3"/>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4"/>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5"/>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6"/>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7"/>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48"/>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49"/>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0"/>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1"/>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2"/>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3"/>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4"/>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5"/>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6"/>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7"/>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58"/>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59"/>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0"/>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1"/>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2"/>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3"/>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4"/>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5"/>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6"/>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2"/>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3"/>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6"/>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7"/>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38"/>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2"/>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3"/>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4"/>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5"/>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4"/>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5"/>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6"/>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7"/>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18"/>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19"/>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0"/>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1"/>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2"/>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3"/>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4"/>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5"/>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6"/>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7"/>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28"/>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29"/>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0"/>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1"/>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4897455"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314" y="20637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项目现状与发展</a:t>
            </a: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项目创新与特色</a:t>
            </a: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项目发展</a:t>
            </a: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40"/>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1"/>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2"/>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3"/>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4"/>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5"/>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6"/>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7"/>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8"/>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49"/>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50"/>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1"/>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2"/>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3"/>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4"/>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5"/>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6"/>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7"/>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8"/>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59"/>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60"/>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1"/>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2"/>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3"/>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4"/>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5"/>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6"/>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7"/>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3"/>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4"/>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7"/>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8"/>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39"/>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3"/>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4"/>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5"/>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6"/>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5"/>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6"/>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7"/>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8"/>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19"/>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20"/>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1"/>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2"/>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3"/>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4"/>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5"/>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6"/>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7"/>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8"/>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29"/>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30"/>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1"/>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2"/>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2" name="直接连接符 1"/>
          <p:cNvCxnSpPr/>
          <p:nvPr userDrawn="1">
            <p:custDataLst>
              <p:tags r:id="rId12"/>
            </p:custDataLst>
          </p:nvPr>
        </p:nvCxnSpPr>
        <p:spPr>
          <a:xfrm>
            <a:off x="4837524" y="2825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666720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949" y="215903"/>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项目背景</a:t>
            </a: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项目现状与发展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项目创新与特色</a:t>
            </a: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项目发展</a:t>
            </a: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40"/>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1"/>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2"/>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3"/>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4"/>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5"/>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6"/>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7"/>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8"/>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49"/>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50"/>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1"/>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2"/>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3"/>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4"/>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5"/>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6"/>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7"/>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8"/>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59"/>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60"/>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1"/>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2"/>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3"/>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4"/>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5"/>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6"/>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7"/>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3"/>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4"/>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7"/>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8"/>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39"/>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3"/>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4"/>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5"/>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6"/>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5"/>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6"/>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7"/>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8"/>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19"/>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20"/>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1"/>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2"/>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3"/>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4"/>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5"/>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6"/>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7"/>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8"/>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29"/>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30"/>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1"/>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2"/>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2" name="直接连接符 1"/>
          <p:cNvCxnSpPr/>
          <p:nvPr userDrawn="1">
            <p:custDataLst>
              <p:tags r:id="rId12"/>
            </p:custDataLst>
          </p:nvPr>
        </p:nvCxnSpPr>
        <p:spPr>
          <a:xfrm>
            <a:off x="4948014" y="27112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8336615"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314" y="20637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项目现状与发展</a:t>
            </a: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solidFill>
                <a:latin typeface="微软雅黑" panose="020B0503020204020204" pitchFamily="34" charset="-122"/>
                <a:ea typeface="微软雅黑" panose="020B0503020204020204" pitchFamily="34" charset="-122"/>
              </a:rPr>
              <a:t>项目创新与特色</a:t>
            </a: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项目发展</a:t>
            </a: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41"/>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2"/>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3"/>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4"/>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5"/>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6"/>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7"/>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8"/>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9"/>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50"/>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51"/>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2"/>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3"/>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4"/>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5"/>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6"/>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7"/>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8"/>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9"/>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60"/>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61"/>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2"/>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3"/>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4"/>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5"/>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6"/>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7"/>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8"/>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4"/>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5"/>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8"/>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9"/>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40"/>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4"/>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5"/>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6"/>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7"/>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6"/>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7"/>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8"/>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9"/>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20"/>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21"/>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2"/>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3"/>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4"/>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5"/>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6"/>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7"/>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8"/>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9"/>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30"/>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31"/>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2"/>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3"/>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2" name="直接连接符 1"/>
          <p:cNvCxnSpPr/>
          <p:nvPr userDrawn="1">
            <p:custDataLst>
              <p:tags r:id="rId12"/>
            </p:custDataLst>
          </p:nvPr>
        </p:nvCxnSpPr>
        <p:spPr>
          <a:xfrm>
            <a:off x="4945474" y="24191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custDataLst>
              <p:tags r:id="rId13"/>
            </p:custDataLst>
          </p:nvPr>
        </p:nvCxnSpPr>
        <p:spPr>
          <a:xfrm>
            <a:off x="6726649" y="412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6_标题幻灯片">
    <p:spTree>
      <p:nvGrpSpPr>
        <p:cNvPr id="1" name=""/>
        <p:cNvGrpSpPr/>
        <p:nvPr/>
      </p:nvGrpSpPr>
      <p:grpSpPr>
        <a:xfrm>
          <a:off x="0" y="0"/>
          <a:ext cx="0" cy="0"/>
          <a:chOff x="0" y="0"/>
          <a:chExt cx="0" cy="0"/>
        </a:xfrm>
      </p:grpSpPr>
      <p:sp>
        <p:nvSpPr>
          <p:cNvPr id="22" name="矩形 4"/>
          <p:cNvSpPr/>
          <p:nvPr userDrawn="1">
            <p:custDataLst>
              <p:tags r:id="rId1"/>
            </p:custDataLst>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userDrawn="1">
            <p:custDataLst>
              <p:tags r:id="rId2"/>
            </p:custDataLst>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custDataLst>
              <p:tags r:id="rId3"/>
            </p:custDataLst>
          </p:nvPr>
        </p:nvSpPr>
        <p:spPr>
          <a:xfrm>
            <a:off x="10002855"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userDrawn="1">
            <p:custDataLst>
              <p:tags r:id="rId4"/>
            </p:custDataLst>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userDrawn="1">
            <p:custDataLst>
              <p:tags r:id="rId5"/>
            </p:custDataLst>
          </p:nvPr>
        </p:nvSpPr>
        <p:spPr>
          <a:xfrm>
            <a:off x="3374314" y="206378"/>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userDrawn="1">
            <p:custDataLst>
              <p:tags r:id="rId6"/>
            </p:custDataLst>
          </p:nvPr>
        </p:nvSpPr>
        <p:spPr>
          <a:xfrm>
            <a:off x="5076749" y="215904"/>
            <a:ext cx="1344000"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28" name="TextBox 9"/>
          <p:cNvSpPr txBox="1"/>
          <p:nvPr userDrawn="1">
            <p:custDataLst>
              <p:tags r:id="rId7"/>
            </p:custDataLst>
          </p:nvPr>
        </p:nvSpPr>
        <p:spPr>
          <a:xfrm>
            <a:off x="6778625" y="215900"/>
            <a:ext cx="144399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项目现状与发展</a:t>
            </a:r>
          </a:p>
        </p:txBody>
      </p:sp>
      <p:sp>
        <p:nvSpPr>
          <p:cNvPr id="29" name="TextBox 10"/>
          <p:cNvSpPr txBox="1"/>
          <p:nvPr userDrawn="1">
            <p:custDataLst>
              <p:tags r:id="rId8"/>
            </p:custDataLst>
          </p:nvPr>
        </p:nvSpPr>
        <p:spPr>
          <a:xfrm>
            <a:off x="8480425" y="215900"/>
            <a:ext cx="1433195" cy="340995"/>
          </a:xfrm>
          <a:prstGeom prst="rect">
            <a:avLst/>
          </a:prstGeom>
          <a:noFill/>
        </p:spPr>
        <p:txBody>
          <a:bodyPr wrap="square" lIns="0" tIns="48000" rIns="0" bIns="48000" rtlCol="0">
            <a:spAutoFit/>
          </a:bodyPr>
          <a:lstStyle/>
          <a:p>
            <a:pPr algn="ctr">
              <a:buClrTx/>
              <a:buSzTx/>
              <a:buFontTx/>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项目创新与特色</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userDrawn="1">
            <p:custDataLst>
              <p:tags r:id="rId9"/>
            </p:custDataLst>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项目发展</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userDrawn="1">
            <p:custDataLst>
              <p:tags r:id="rId10"/>
            </p:custDataLst>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1"/>
            </p:custDataLst>
          </p:nvPr>
        </p:nvGrpSpPr>
        <p:grpSpPr>
          <a:xfrm>
            <a:off x="339247" y="112014"/>
            <a:ext cx="1666002" cy="550935"/>
            <a:chOff x="2629947" y="2501424"/>
            <a:chExt cx="5609900" cy="1855152"/>
          </a:xfrm>
          <a:solidFill>
            <a:srgbClr val="0070C0"/>
          </a:solidFill>
        </p:grpSpPr>
        <p:grpSp>
          <p:nvGrpSpPr>
            <p:cNvPr id="36" name="iSľîďê"/>
            <p:cNvGrpSpPr/>
            <p:nvPr/>
          </p:nvGrpSpPr>
          <p:grpSpPr>
            <a:xfrm>
              <a:off x="2629947" y="2501424"/>
              <a:ext cx="1847550" cy="1855152"/>
              <a:chOff x="3216275" y="2651125"/>
              <a:chExt cx="1543050" cy="1549400"/>
            </a:xfrm>
            <a:grpFill/>
          </p:grpSpPr>
          <p:sp>
            <p:nvSpPr>
              <p:cNvPr id="74" name="îśľíḓè"/>
              <p:cNvSpPr/>
              <p:nvPr>
                <p:custDataLst>
                  <p:tags r:id="rId40"/>
                </p:custDataLst>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şḷïďe"/>
              <p:cNvSpPr/>
              <p:nvPr>
                <p:custDataLst>
                  <p:tags r:id="rId41"/>
                </p:custDataLst>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şľïďê"/>
              <p:cNvSpPr/>
              <p:nvPr>
                <p:custDataLst>
                  <p:tags r:id="rId42"/>
                </p:custDataLst>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ŝľíḍê"/>
              <p:cNvSpPr/>
              <p:nvPr>
                <p:custDataLst>
                  <p:tags r:id="rId43"/>
                </p:custDataLst>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ḻiḓe"/>
              <p:cNvSpPr/>
              <p:nvPr>
                <p:custDataLst>
                  <p:tags r:id="rId44"/>
                </p:custDataLst>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ľíḓè"/>
              <p:cNvSpPr/>
              <p:nvPr>
                <p:custDataLst>
                  <p:tags r:id="rId45"/>
                </p:custDataLst>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iS1îdè"/>
              <p:cNvSpPr/>
              <p:nvPr>
                <p:custDataLst>
                  <p:tags r:id="rId46"/>
                </p:custDataLst>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ṣḷîḓe"/>
              <p:cNvSpPr/>
              <p:nvPr>
                <p:custDataLst>
                  <p:tags r:id="rId47"/>
                </p:custDataLst>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ŝḻiḑe"/>
              <p:cNvSpPr/>
              <p:nvPr>
                <p:custDataLst>
                  <p:tags r:id="rId48"/>
                </p:custDataLst>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śḻîďe"/>
              <p:cNvSpPr/>
              <p:nvPr>
                <p:custDataLst>
                  <p:tags r:id="rId49"/>
                </p:custDataLst>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1îḓê"/>
              <p:cNvSpPr/>
              <p:nvPr>
                <p:custDataLst>
                  <p:tags r:id="rId50"/>
                </p:custDataLst>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ïSlïďê"/>
              <p:cNvSpPr/>
              <p:nvPr>
                <p:custDataLst>
                  <p:tags r:id="rId51"/>
                </p:custDataLst>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ṡļiḑê"/>
              <p:cNvSpPr/>
              <p:nvPr>
                <p:custDataLst>
                  <p:tags r:id="rId52"/>
                </p:custDataLst>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iSḷïde"/>
              <p:cNvSpPr/>
              <p:nvPr>
                <p:custDataLst>
                  <p:tags r:id="rId53"/>
                </p:custDataLst>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šļiďè"/>
              <p:cNvSpPr/>
              <p:nvPr>
                <p:custDataLst>
                  <p:tags r:id="rId54"/>
                </p:custDataLst>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ṡ1ïdê"/>
              <p:cNvSpPr/>
              <p:nvPr>
                <p:custDataLst>
                  <p:tags r:id="rId55"/>
                </p:custDataLst>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sḻiḓê"/>
              <p:cNvSpPr/>
              <p:nvPr>
                <p:custDataLst>
                  <p:tags r:id="rId56"/>
                </p:custDataLst>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Sḷiḍe"/>
              <p:cNvSpPr/>
              <p:nvPr>
                <p:custDataLst>
                  <p:tags r:id="rId57"/>
                </p:custDataLst>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ṩḷiḑê"/>
              <p:cNvSpPr/>
              <p:nvPr>
                <p:custDataLst>
                  <p:tags r:id="rId58"/>
                </p:custDataLst>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ṧliḋê"/>
              <p:cNvSpPr/>
              <p:nvPr>
                <p:custDataLst>
                  <p:tags r:id="rId59"/>
                </p:custDataLst>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ŝ1îḍé"/>
              <p:cNvSpPr/>
              <p:nvPr>
                <p:custDataLst>
                  <p:tags r:id="rId60"/>
                </p:custDataLst>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šlîďè"/>
              <p:cNvSpPr/>
              <p:nvPr>
                <p:custDataLst>
                  <p:tags r:id="rId61"/>
                </p:custDataLst>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liďe"/>
              <p:cNvSpPr/>
              <p:nvPr>
                <p:custDataLst>
                  <p:tags r:id="rId62"/>
                </p:custDataLst>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śļíḑè"/>
              <p:cNvSpPr/>
              <p:nvPr>
                <p:custDataLst>
                  <p:tags r:id="rId63"/>
                </p:custDataLst>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ṥḷíḍè"/>
              <p:cNvSpPr/>
              <p:nvPr>
                <p:custDataLst>
                  <p:tags r:id="rId64"/>
                </p:custDataLst>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Sḻiḓe"/>
              <p:cNvSpPr/>
              <p:nvPr>
                <p:custDataLst>
                  <p:tags r:id="rId65"/>
                </p:custDataLst>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îsļiḋé"/>
              <p:cNvSpPr/>
              <p:nvPr>
                <p:custDataLst>
                  <p:tags r:id="rId66"/>
                </p:custDataLst>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ľídé"/>
              <p:cNvSpPr/>
              <p:nvPr>
                <p:custDataLst>
                  <p:tags r:id="rId67"/>
                </p:custDataLst>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îṡḻiḓê"/>
            <p:cNvSpPr/>
            <p:nvPr>
              <p:custDataLst>
                <p:tags r:id="rId13"/>
              </p:custDataLst>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1îďê"/>
            <p:cNvSpPr/>
            <p:nvPr>
              <p:custDataLst>
                <p:tags r:id="rId14"/>
              </p:custDataLst>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39" name="íṩlíḍe"/>
            <p:cNvGrpSpPr/>
            <p:nvPr/>
          </p:nvGrpSpPr>
          <p:grpSpPr>
            <a:xfrm>
              <a:off x="4589708" y="2583543"/>
              <a:ext cx="742163" cy="1193232"/>
              <a:chOff x="4691308" y="2684429"/>
              <a:chExt cx="679414" cy="1092346"/>
            </a:xfrm>
            <a:grpFill/>
          </p:grpSpPr>
          <p:sp>
            <p:nvSpPr>
              <p:cNvPr id="71" name="ïṡľïďê"/>
              <p:cNvSpPr/>
              <p:nvPr>
                <p:custDataLst>
                  <p:tags r:id="rId37"/>
                </p:custDataLst>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šlíḍé"/>
              <p:cNvSpPr/>
              <p:nvPr>
                <p:custDataLst>
                  <p:tags r:id="rId38"/>
                </p:custDataLst>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S1ïḍé"/>
              <p:cNvSpPr/>
              <p:nvPr>
                <p:custDataLst>
                  <p:tags r:id="rId39"/>
                </p:custDataLst>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î$1idè"/>
            <p:cNvGrpSpPr/>
            <p:nvPr/>
          </p:nvGrpSpPr>
          <p:grpSpPr>
            <a:xfrm>
              <a:off x="7561942" y="2580837"/>
              <a:ext cx="677905" cy="1186334"/>
              <a:chOff x="7344147" y="2674826"/>
              <a:chExt cx="624197" cy="1092345"/>
            </a:xfrm>
            <a:grpFill/>
          </p:grpSpPr>
          <p:sp>
            <p:nvSpPr>
              <p:cNvPr id="67" name="ïṩľiḓe"/>
              <p:cNvSpPr/>
              <p:nvPr>
                <p:custDataLst>
                  <p:tags r:id="rId33"/>
                </p:custDataLst>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ṣlïḓê"/>
              <p:cNvSpPr/>
              <p:nvPr>
                <p:custDataLst>
                  <p:tags r:id="rId34"/>
                </p:custDataLst>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šlîḍê"/>
              <p:cNvSpPr/>
              <p:nvPr>
                <p:custDataLst>
                  <p:tags r:id="rId35"/>
                </p:custDataLst>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S1îḓe"/>
              <p:cNvSpPr/>
              <p:nvPr>
                <p:custDataLst>
                  <p:tags r:id="rId36"/>
                </p:custDataLst>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1" name="ïŝḻïdè"/>
            <p:cNvGrpSpPr/>
            <p:nvPr/>
          </p:nvGrpSpPr>
          <p:grpSpPr>
            <a:xfrm>
              <a:off x="4649513" y="3946051"/>
              <a:ext cx="3567404" cy="243887"/>
              <a:chOff x="4649503" y="3967974"/>
              <a:chExt cx="3246722" cy="221964"/>
            </a:xfrm>
            <a:grpFill/>
          </p:grpSpPr>
          <p:sp>
            <p:nvSpPr>
              <p:cNvPr id="42" name="í$ḻiḓé"/>
              <p:cNvSpPr/>
              <p:nvPr>
                <p:custDataLst>
                  <p:tags r:id="rId15"/>
                </p:custDataLst>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ṡľîḓé"/>
              <p:cNvSpPr/>
              <p:nvPr>
                <p:custDataLst>
                  <p:tags r:id="rId16"/>
                </p:custDataLst>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ṥļíḑè"/>
              <p:cNvSpPr/>
              <p:nvPr>
                <p:custDataLst>
                  <p:tags r:id="rId17"/>
                </p:custDataLst>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ŝliḍé"/>
              <p:cNvSpPr/>
              <p:nvPr>
                <p:custDataLst>
                  <p:tags r:id="rId18"/>
                </p:custDataLst>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ŝļiďè"/>
              <p:cNvSpPr/>
              <p:nvPr>
                <p:custDataLst>
                  <p:tags r:id="rId19"/>
                </p:custDataLst>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ṩḷiḓé"/>
              <p:cNvSpPr/>
              <p:nvPr>
                <p:custDataLst>
                  <p:tags r:id="rId20"/>
                </p:custDataLst>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ḷíďè"/>
              <p:cNvSpPr/>
              <p:nvPr>
                <p:custDataLst>
                  <p:tags r:id="rId21"/>
                </p:custDataLst>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1îdê"/>
              <p:cNvSpPr/>
              <p:nvPr>
                <p:custDataLst>
                  <p:tags r:id="rId22"/>
                </p:custDataLst>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ṧļîḓe"/>
              <p:cNvSpPr/>
              <p:nvPr>
                <p:custDataLst>
                  <p:tags r:id="rId23"/>
                </p:custDataLst>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ḷíḑe"/>
              <p:cNvSpPr/>
              <p:nvPr>
                <p:custDataLst>
                  <p:tags r:id="rId24"/>
                </p:custDataLst>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šļiďè"/>
              <p:cNvSpPr/>
              <p:nvPr>
                <p:custDataLst>
                  <p:tags r:id="rId25"/>
                </p:custDataLst>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ṡḷïdè"/>
              <p:cNvSpPr/>
              <p:nvPr>
                <p:custDataLst>
                  <p:tags r:id="rId26"/>
                </p:custDataLst>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ḻïḓe"/>
              <p:cNvSpPr/>
              <p:nvPr>
                <p:custDataLst>
                  <p:tags r:id="rId27"/>
                </p:custDataLst>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šļîḓe"/>
              <p:cNvSpPr/>
              <p:nvPr>
                <p:custDataLst>
                  <p:tags r:id="rId28"/>
                </p:custDataLst>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ïšḷîḋé"/>
              <p:cNvSpPr/>
              <p:nvPr>
                <p:custDataLst>
                  <p:tags r:id="rId29"/>
                </p:custDataLst>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šļïḋê"/>
              <p:cNvSpPr/>
              <p:nvPr>
                <p:custDataLst>
                  <p:tags r:id="rId30"/>
                </p:custDataLst>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śľïḓê"/>
              <p:cNvSpPr/>
              <p:nvPr>
                <p:custDataLst>
                  <p:tags r:id="rId31"/>
                </p:custDataLst>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iḋé"/>
              <p:cNvSpPr/>
              <p:nvPr>
                <p:custDataLst>
                  <p:tags r:id="rId32"/>
                </p:custDataLst>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2" name="直接连接符 1"/>
          <p:cNvCxnSpPr/>
          <p:nvPr userDrawn="1">
            <p:custDataLst>
              <p:tags r:id="rId12"/>
            </p:custDataLst>
          </p:nvPr>
        </p:nvCxnSpPr>
        <p:spPr>
          <a:xfrm>
            <a:off x="4945474" y="24191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2026-01-15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2026-01-15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0.xml"/><Relationship Id="rId7" Type="http://schemas.openxmlformats.org/officeDocument/2006/relationships/image" Target="../media/image19.png"/><Relationship Id="rId2" Type="http://schemas.openxmlformats.org/officeDocument/2006/relationships/slideLayout" Target="../slideLayouts/slideLayout11.xml"/><Relationship Id="rId1" Type="http://schemas.openxmlformats.org/officeDocument/2006/relationships/tags" Target="../tags/tag37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7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37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png"/><Relationship Id="rId2" Type="http://schemas.openxmlformats.org/officeDocument/2006/relationships/slideLayout" Target="../slideLayouts/slideLayout11.xml"/><Relationship Id="rId1" Type="http://schemas.openxmlformats.org/officeDocument/2006/relationships/tags" Target="../tags/tag375.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5.bin"/><Relationship Id="rId18" Type="http://schemas.openxmlformats.org/officeDocument/2006/relationships/image" Target="../media/image35.wmf"/><Relationship Id="rId3" Type="http://schemas.openxmlformats.org/officeDocument/2006/relationships/notesSlide" Target="../notesSlides/notesSlide14.xml"/><Relationship Id="rId7" Type="http://schemas.openxmlformats.org/officeDocument/2006/relationships/image" Target="../media/image29.wmf"/><Relationship Id="rId12" Type="http://schemas.openxmlformats.org/officeDocument/2006/relationships/image" Target="../media/image32.png"/><Relationship Id="rId17" Type="http://schemas.openxmlformats.org/officeDocument/2006/relationships/oleObject" Target="../embeddings/oleObject7.bin"/><Relationship Id="rId2" Type="http://schemas.openxmlformats.org/officeDocument/2006/relationships/slideLayout" Target="../slideLayouts/slideLayout11.xml"/><Relationship Id="rId16" Type="http://schemas.openxmlformats.org/officeDocument/2006/relationships/image" Target="../media/image34.wmf"/><Relationship Id="rId1" Type="http://schemas.openxmlformats.org/officeDocument/2006/relationships/tags" Target="../tags/tag376.xml"/><Relationship Id="rId6" Type="http://schemas.openxmlformats.org/officeDocument/2006/relationships/oleObject" Target="../embeddings/oleObject2.bin"/><Relationship Id="rId11" Type="http://schemas.openxmlformats.org/officeDocument/2006/relationships/image" Target="../media/image31.wmf"/><Relationship Id="rId5" Type="http://schemas.openxmlformats.org/officeDocument/2006/relationships/image" Target="../media/image28.wmf"/><Relationship Id="rId15" Type="http://schemas.openxmlformats.org/officeDocument/2006/relationships/oleObject" Target="../embeddings/oleObject6.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0.wmf"/><Relationship Id="rId14" Type="http://schemas.openxmlformats.org/officeDocument/2006/relationships/image" Target="../media/image33.wmf"/></Relationships>
</file>

<file path=ppt/slides/_rels/slide1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notesSlide" Target="../notesSlides/notesSlide15.xml"/><Relationship Id="rId7" Type="http://schemas.openxmlformats.org/officeDocument/2006/relationships/oleObject" Target="../embeddings/oleObject8.bin"/><Relationship Id="rId2" Type="http://schemas.openxmlformats.org/officeDocument/2006/relationships/slideLayout" Target="../slideLayouts/slideLayout11.xml"/><Relationship Id="rId1" Type="http://schemas.openxmlformats.org/officeDocument/2006/relationships/tags" Target="../tags/tag377.xml"/><Relationship Id="rId6" Type="http://schemas.openxmlformats.org/officeDocument/2006/relationships/image" Target="../media/image37.png"/><Relationship Id="rId5" Type="http://schemas.openxmlformats.org/officeDocument/2006/relationships/image" Target="../media/image12.png"/><Relationship Id="rId10" Type="http://schemas.openxmlformats.org/officeDocument/2006/relationships/image" Target="../media/image39.wmf"/><Relationship Id="rId4" Type="http://schemas.openxmlformats.org/officeDocument/2006/relationships/image" Target="../media/image36.png"/><Relationship Id="rId9"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37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379.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3.wmf"/><Relationship Id="rId2" Type="http://schemas.openxmlformats.org/officeDocument/2006/relationships/slideLayout" Target="../slideLayouts/slideLayout11.xml"/><Relationship Id="rId1" Type="http://schemas.openxmlformats.org/officeDocument/2006/relationships/tags" Target="../tags/tag380.xml"/><Relationship Id="rId6" Type="http://schemas.openxmlformats.org/officeDocument/2006/relationships/oleObject" Target="../embeddings/oleObject10.bin"/><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381.xml"/><Relationship Id="rId6" Type="http://schemas.openxmlformats.org/officeDocument/2006/relationships/image" Target="../media/image3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tags" Target="../tags/tag352.xml"/><Relationship Id="rId18" Type="http://schemas.openxmlformats.org/officeDocument/2006/relationships/tags" Target="../tags/tag357.xml"/><Relationship Id="rId26" Type="http://schemas.openxmlformats.org/officeDocument/2006/relationships/slideLayout" Target="../slideLayouts/slideLayout11.xml"/><Relationship Id="rId3" Type="http://schemas.openxmlformats.org/officeDocument/2006/relationships/tags" Target="../tags/tag342.xml"/><Relationship Id="rId21" Type="http://schemas.openxmlformats.org/officeDocument/2006/relationships/tags" Target="../tags/tag360.xml"/><Relationship Id="rId7" Type="http://schemas.openxmlformats.org/officeDocument/2006/relationships/tags" Target="../tags/tag346.xml"/><Relationship Id="rId12" Type="http://schemas.openxmlformats.org/officeDocument/2006/relationships/tags" Target="../tags/tag351.xml"/><Relationship Id="rId17" Type="http://schemas.openxmlformats.org/officeDocument/2006/relationships/tags" Target="../tags/tag356.xml"/><Relationship Id="rId25" Type="http://schemas.openxmlformats.org/officeDocument/2006/relationships/tags" Target="../tags/tag364.xml"/><Relationship Id="rId2" Type="http://schemas.openxmlformats.org/officeDocument/2006/relationships/tags" Target="../tags/tag341.xml"/><Relationship Id="rId16" Type="http://schemas.openxmlformats.org/officeDocument/2006/relationships/tags" Target="../tags/tag355.xml"/><Relationship Id="rId20" Type="http://schemas.openxmlformats.org/officeDocument/2006/relationships/tags" Target="../tags/tag359.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24" Type="http://schemas.openxmlformats.org/officeDocument/2006/relationships/tags" Target="../tags/tag363.xml"/><Relationship Id="rId5" Type="http://schemas.openxmlformats.org/officeDocument/2006/relationships/tags" Target="../tags/tag344.xml"/><Relationship Id="rId15" Type="http://schemas.openxmlformats.org/officeDocument/2006/relationships/tags" Target="../tags/tag354.xml"/><Relationship Id="rId23" Type="http://schemas.openxmlformats.org/officeDocument/2006/relationships/tags" Target="../tags/tag362.xml"/><Relationship Id="rId28" Type="http://schemas.openxmlformats.org/officeDocument/2006/relationships/image" Target="../media/image1.png"/><Relationship Id="rId10" Type="http://schemas.openxmlformats.org/officeDocument/2006/relationships/tags" Target="../tags/tag349.xml"/><Relationship Id="rId19" Type="http://schemas.openxmlformats.org/officeDocument/2006/relationships/tags" Target="../tags/tag358.xml"/><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 Id="rId22" Type="http://schemas.openxmlformats.org/officeDocument/2006/relationships/tags" Target="../tags/tag361.xml"/><Relationship Id="rId2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38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38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6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tags" Target="../tags/tag36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6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11.xml"/><Relationship Id="rId1" Type="http://schemas.openxmlformats.org/officeDocument/2006/relationships/tags" Target="../tags/tag36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7.xml"/><Relationship Id="rId7" Type="http://schemas.openxmlformats.org/officeDocument/2006/relationships/image" Target="../media/image12.png"/><Relationship Id="rId2" Type="http://schemas.openxmlformats.org/officeDocument/2006/relationships/slideLayout" Target="../slideLayouts/slideLayout11.xml"/><Relationship Id="rId1" Type="http://schemas.openxmlformats.org/officeDocument/2006/relationships/tags" Target="../tags/tag369.xml"/><Relationship Id="rId6" Type="http://schemas.openxmlformats.org/officeDocument/2006/relationships/image" Target="../media/image7.jpe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7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371.xml"/><Relationship Id="rId5" Type="http://schemas.openxmlformats.org/officeDocument/2006/relationships/image" Target="../media/image16.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57860" y="2903220"/>
            <a:ext cx="11322685" cy="1691640"/>
          </a:xfrm>
          <a:prstGeom prst="rect">
            <a:avLst/>
          </a:prstGeom>
          <a:noFill/>
        </p:spPr>
        <p:txBody>
          <a:bodyPr wrap="square" rtlCol="0">
            <a:spAutoFit/>
          </a:bodyPr>
          <a:lstStyle/>
          <a:p>
            <a:pPr algn="ctr">
              <a:lnSpc>
                <a:spcPct val="130000"/>
              </a:lnSpc>
            </a:pPr>
            <a:r>
              <a:rPr kumimoji="1" lang="zh-CN" altLang="en-US" sz="4000" dirty="0">
                <a:ln w="12700">
                  <a:noFill/>
                </a:ln>
                <a:solidFill>
                  <a:schemeClr val="bg1">
                    <a:alpha val="100000"/>
                  </a:schemeClr>
                </a:solidFill>
                <a:latin typeface="微软雅黑" panose="020B0503020204020204" pitchFamily="34" charset="-122"/>
                <a:ea typeface="微软雅黑" panose="020B0503020204020204" pitchFamily="34" charset="-122"/>
                <a:cs typeface="Source Han Sans CN Bold" panose="020B0800000000000000" charset="-122"/>
                <a:sym typeface="+mn-ea"/>
              </a:rPr>
              <a:t>面向动态交通流的电动汽车充电站协同预约与路径引导策略研究</a:t>
            </a:r>
          </a:p>
        </p:txBody>
      </p:sp>
      <p:grpSp>
        <p:nvGrpSpPr>
          <p:cNvPr id="17"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3920673" y="431883"/>
            <a:ext cx="4086985" cy="1351536"/>
            <a:chOff x="2629947" y="2501424"/>
            <a:chExt cx="5609900" cy="1855152"/>
          </a:xfrm>
          <a:solidFill>
            <a:srgbClr val="0070C0"/>
          </a:solidFill>
        </p:grpSpPr>
        <p:grpSp>
          <p:nvGrpSpPr>
            <p:cNvPr id="18" name="iSľîďê"/>
            <p:cNvGrpSpPr/>
            <p:nvPr/>
          </p:nvGrpSpPr>
          <p:grpSpPr>
            <a:xfrm>
              <a:off x="2629947" y="2501424"/>
              <a:ext cx="1847550" cy="1855152"/>
              <a:chOff x="3216275" y="2651125"/>
              <a:chExt cx="1543050" cy="1549400"/>
            </a:xfrm>
            <a:grpFill/>
          </p:grpSpPr>
          <p:sp>
            <p:nvSpPr>
              <p:cNvPr id="50"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0"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22" name="íṩlíḍe"/>
            <p:cNvGrpSpPr/>
            <p:nvPr/>
          </p:nvGrpSpPr>
          <p:grpSpPr>
            <a:xfrm>
              <a:off x="4589708" y="2583543"/>
              <a:ext cx="742163" cy="1193232"/>
              <a:chOff x="4691308" y="2684429"/>
              <a:chExt cx="679414" cy="1092346"/>
            </a:xfrm>
            <a:grpFill/>
          </p:grpSpPr>
          <p:sp>
            <p:nvSpPr>
              <p:cNvPr id="47"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3" name="î$1idè"/>
            <p:cNvGrpSpPr/>
            <p:nvPr/>
          </p:nvGrpSpPr>
          <p:grpSpPr>
            <a:xfrm>
              <a:off x="7561942" y="2580837"/>
              <a:ext cx="677905" cy="1186334"/>
              <a:chOff x="7344147" y="2674826"/>
              <a:chExt cx="624197" cy="1092345"/>
            </a:xfrm>
            <a:grpFill/>
          </p:grpSpPr>
          <p:sp>
            <p:nvSpPr>
              <p:cNvPr id="43"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 name="ïŝḻïdè"/>
            <p:cNvGrpSpPr/>
            <p:nvPr/>
          </p:nvGrpSpPr>
          <p:grpSpPr>
            <a:xfrm>
              <a:off x="4649513" y="3946051"/>
              <a:ext cx="3567404" cy="243887"/>
              <a:chOff x="4649503" y="3967974"/>
              <a:chExt cx="3246722" cy="221964"/>
            </a:xfrm>
            <a:grpFill/>
          </p:grpSpPr>
          <p:sp>
            <p:nvSpPr>
              <p:cNvPr id="25"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2" name="TextBox 6"/>
          <p:cNvSpPr txBox="1"/>
          <p:nvPr/>
        </p:nvSpPr>
        <p:spPr>
          <a:xfrm>
            <a:off x="5586695" y="6175235"/>
            <a:ext cx="119507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en-US" altLang="zh-CN" b="1">
                <a:solidFill>
                  <a:srgbClr val="0070C0"/>
                </a:solidFill>
                <a:latin typeface="微软雅黑" panose="020B0503020204020204" pitchFamily="34" charset="-122"/>
                <a:ea typeface="微软雅黑" panose="020B0503020204020204" pitchFamily="34" charset="-122"/>
              </a:rPr>
              <a:t>2025.11</a:t>
            </a:r>
            <a:endParaRPr lang="en-US" altLang="zh-CN"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527676" y="4295775"/>
            <a:ext cx="5729740" cy="398780"/>
          </a:xfrm>
          <a:prstGeom prst="rect">
            <a:avLst/>
          </a:prstGeom>
          <a:noFill/>
        </p:spPr>
        <p:txBody>
          <a:bodyPr wrap="square" rtlCol="0">
            <a:spAutoFit/>
          </a:bodyPr>
          <a:lstStyle/>
          <a:p>
            <a:pPr algn="r"/>
            <a:r>
              <a:rPr kumimoji="1" lang="zh-CN" altLang="en-US" sz="2000" dirty="0">
                <a:ln w="12700">
                  <a:noFill/>
                </a:ln>
                <a:solidFill>
                  <a:schemeClr val="bg1">
                    <a:alpha val="100000"/>
                  </a:schemeClr>
                </a:solidFill>
                <a:latin typeface="微软雅黑" panose="020B0503020204020204" pitchFamily="34" charset="-122"/>
                <a:ea typeface="微软雅黑" panose="020B0503020204020204" pitchFamily="34" charset="-122"/>
                <a:cs typeface="Source Han Sans CN Bold" panose="020B0800000000000000" charset="-122"/>
              </a:rPr>
              <a:t>——课程汇报</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a:latin typeface="微软雅黑" panose="020B0503020204020204" pitchFamily="34" charset="-122"/>
                <a:ea typeface="微软雅黑" panose="020B0503020204020204" pitchFamily="34" charset="-122"/>
              </a:rPr>
              <a:t>三、数据集描述</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13" name="图片 12">
            <a:extLst>
              <a:ext uri="{FF2B5EF4-FFF2-40B4-BE49-F238E27FC236}">
                <a16:creationId xmlns:a16="http://schemas.microsoft.com/office/drawing/2014/main" id="{B747042E-EAC3-3D97-7C48-1A031CEA687A}"/>
              </a:ext>
            </a:extLst>
          </p:cNvPr>
          <p:cNvPicPr>
            <a:picLocks/>
          </p:cNvPicPr>
          <p:nvPr/>
        </p:nvPicPr>
        <p:blipFill>
          <a:blip r:embed="rId4"/>
          <a:stretch>
            <a:fillRect/>
          </a:stretch>
        </p:blipFill>
        <p:spPr>
          <a:xfrm>
            <a:off x="174655" y="3670799"/>
            <a:ext cx="2926703" cy="2747701"/>
          </a:xfrm>
          <a:prstGeom prst="rect">
            <a:avLst/>
          </a:prstGeom>
        </p:spPr>
      </p:pic>
      <p:pic>
        <p:nvPicPr>
          <p:cNvPr id="66" name="图片 65">
            <a:extLst>
              <a:ext uri="{FF2B5EF4-FFF2-40B4-BE49-F238E27FC236}">
                <a16:creationId xmlns:a16="http://schemas.microsoft.com/office/drawing/2014/main" id="{9A1F56E9-922C-F60C-29DD-2F8D4E49878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802839" y="3670799"/>
            <a:ext cx="2843773" cy="2657516"/>
          </a:xfrm>
          <a:prstGeom prst="rect">
            <a:avLst/>
          </a:prstGeom>
        </p:spPr>
      </p:pic>
      <p:pic>
        <p:nvPicPr>
          <p:cNvPr id="67" name="图片 66">
            <a:extLst>
              <a:ext uri="{FF2B5EF4-FFF2-40B4-BE49-F238E27FC236}">
                <a16:creationId xmlns:a16="http://schemas.microsoft.com/office/drawing/2014/main" id="{FA706B1F-F2D0-A973-5950-7982E69B5732}"/>
              </a:ext>
            </a:extLst>
          </p:cNvPr>
          <p:cNvPicPr>
            <a:picLocks noChangeAspect="1"/>
          </p:cNvPicPr>
          <p:nvPr/>
        </p:nvPicPr>
        <p:blipFill>
          <a:blip r:embed="rId6"/>
          <a:stretch>
            <a:fillRect/>
          </a:stretch>
        </p:blipFill>
        <p:spPr>
          <a:xfrm>
            <a:off x="174655" y="697898"/>
            <a:ext cx="5636871" cy="2919094"/>
          </a:xfrm>
          <a:prstGeom prst="rect">
            <a:avLst/>
          </a:prstGeom>
        </p:spPr>
      </p:pic>
      <p:sp>
        <p:nvSpPr>
          <p:cNvPr id="68" name="文本框 67">
            <a:extLst>
              <a:ext uri="{FF2B5EF4-FFF2-40B4-BE49-F238E27FC236}">
                <a16:creationId xmlns:a16="http://schemas.microsoft.com/office/drawing/2014/main" id="{DDAD3AB0-D7C7-7BE3-4EFE-D80FDAB17A27}"/>
              </a:ext>
            </a:extLst>
          </p:cNvPr>
          <p:cNvSpPr txBox="1"/>
          <p:nvPr/>
        </p:nvSpPr>
        <p:spPr>
          <a:xfrm>
            <a:off x="6096000" y="850587"/>
            <a:ext cx="5930303" cy="584775"/>
          </a:xfrm>
          <a:prstGeom prst="rect">
            <a:avLst/>
          </a:prstGeom>
          <a:noFill/>
        </p:spPr>
        <p:txBody>
          <a:bodyPr wrap="square" rtlCol="0">
            <a:spAutoFit/>
          </a:bodyPr>
          <a:lstStyle/>
          <a:p>
            <a:pPr>
              <a:spcBef>
                <a:spcPts val="1200"/>
              </a:spcBef>
            </a:pPr>
            <a:r>
              <a:rPr lang="zh-CN" altLang="en-US" sz="3200" b="1" dirty="0">
                <a:solidFill>
                  <a:srgbClr val="C00000"/>
                </a:solidFill>
              </a:rPr>
              <a:t>依据</a:t>
            </a:r>
            <a:r>
              <a:rPr lang="en-US" altLang="zh-CN" sz="3200" b="1" dirty="0">
                <a:solidFill>
                  <a:srgbClr val="C00000"/>
                </a:solidFill>
              </a:rPr>
              <a:t>EVRP</a:t>
            </a:r>
            <a:r>
              <a:rPr lang="zh-CN" altLang="en-US" sz="3200" b="1" dirty="0">
                <a:solidFill>
                  <a:srgbClr val="C00000"/>
                </a:solidFill>
              </a:rPr>
              <a:t>问题网络开源数据集</a:t>
            </a:r>
            <a:endParaRPr lang="en-US" altLang="zh-CN" sz="3200" b="1" dirty="0"/>
          </a:p>
        </p:txBody>
      </p:sp>
      <p:pic>
        <p:nvPicPr>
          <p:cNvPr id="70" name="图片 69" descr="图表&#10;&#10;AI 生成的内容可能不正确。">
            <a:extLst>
              <a:ext uri="{FF2B5EF4-FFF2-40B4-BE49-F238E27FC236}">
                <a16:creationId xmlns:a16="http://schemas.microsoft.com/office/drawing/2014/main" id="{2F82B94B-BAF0-CE60-CAC8-7378FE15B2B1}"/>
              </a:ext>
            </a:extLst>
          </p:cNvPr>
          <p:cNvPicPr>
            <a:picLocks noChangeAspect="1"/>
          </p:cNvPicPr>
          <p:nvPr/>
        </p:nvPicPr>
        <p:blipFill>
          <a:blip r:embed="rId7"/>
          <a:stretch>
            <a:fillRect/>
          </a:stretch>
        </p:blipFill>
        <p:spPr>
          <a:xfrm>
            <a:off x="3070126" y="3632732"/>
            <a:ext cx="3045580" cy="2737556"/>
          </a:xfrm>
          <a:prstGeom prst="rect">
            <a:avLst/>
          </a:prstGeom>
        </p:spPr>
      </p:pic>
      <p:pic>
        <p:nvPicPr>
          <p:cNvPr id="74" name="图片 73" descr="表格&#10;&#10;AI 生成的内容可能不正确。">
            <a:extLst>
              <a:ext uri="{FF2B5EF4-FFF2-40B4-BE49-F238E27FC236}">
                <a16:creationId xmlns:a16="http://schemas.microsoft.com/office/drawing/2014/main" id="{54DF3B8F-474B-53F8-362E-55AD546DD3CA}"/>
              </a:ext>
            </a:extLst>
          </p:cNvPr>
          <p:cNvPicPr>
            <a:picLocks noChangeAspect="1"/>
          </p:cNvPicPr>
          <p:nvPr/>
        </p:nvPicPr>
        <p:blipFill>
          <a:blip r:embed="rId8"/>
          <a:stretch>
            <a:fillRect/>
          </a:stretch>
        </p:blipFill>
        <p:spPr>
          <a:xfrm>
            <a:off x="5853347" y="1408307"/>
            <a:ext cx="6059857" cy="2087351"/>
          </a:xfrm>
          <a:prstGeom prst="rect">
            <a:avLst/>
          </a:prstGeom>
        </p:spPr>
      </p:pic>
      <p:sp>
        <p:nvSpPr>
          <p:cNvPr id="76" name="文本框 75">
            <a:extLst>
              <a:ext uri="{FF2B5EF4-FFF2-40B4-BE49-F238E27FC236}">
                <a16:creationId xmlns:a16="http://schemas.microsoft.com/office/drawing/2014/main" id="{A299E816-DA5D-2422-7FA2-AB5F179AE909}"/>
              </a:ext>
            </a:extLst>
          </p:cNvPr>
          <p:cNvSpPr txBox="1"/>
          <p:nvPr/>
        </p:nvSpPr>
        <p:spPr>
          <a:xfrm>
            <a:off x="6090572" y="4259874"/>
            <a:ext cx="2737402" cy="830997"/>
          </a:xfrm>
          <a:prstGeom prst="rect">
            <a:avLst/>
          </a:prstGeom>
          <a:noFill/>
        </p:spPr>
        <p:txBody>
          <a:bodyPr wrap="square" rtlCol="0">
            <a:spAutoFit/>
          </a:bodyPr>
          <a:lstStyle/>
          <a:p>
            <a:pPr algn="ctr">
              <a:spcBef>
                <a:spcPts val="1200"/>
              </a:spcBef>
            </a:pPr>
            <a:r>
              <a:rPr lang="zh-CN" altLang="en-US" sz="2400" b="1" dirty="0">
                <a:solidFill>
                  <a:schemeClr val="accent6"/>
                </a:solidFill>
              </a:rPr>
              <a:t>随机生成</a:t>
            </a:r>
            <a:r>
              <a:rPr lang="en-US" altLang="zh-CN" sz="2400" b="1" dirty="0">
                <a:solidFill>
                  <a:schemeClr val="accent6"/>
                </a:solidFill>
              </a:rPr>
              <a:t>50</a:t>
            </a:r>
            <a:r>
              <a:rPr lang="zh-CN" altLang="en-US" sz="2400" b="1" dirty="0">
                <a:solidFill>
                  <a:schemeClr val="accent6"/>
                </a:solidFill>
              </a:rPr>
              <a:t>个需求充电用户点坐标</a:t>
            </a:r>
            <a:endParaRPr lang="en-US" altLang="zh-CN" sz="2400" b="1" dirty="0">
              <a:solidFill>
                <a:schemeClr val="accent6"/>
              </a:solidFill>
            </a:endParaRPr>
          </a:p>
        </p:txBody>
      </p:sp>
      <p:sp>
        <p:nvSpPr>
          <p:cNvPr id="77" name="箭头: 右 76">
            <a:extLst>
              <a:ext uri="{FF2B5EF4-FFF2-40B4-BE49-F238E27FC236}">
                <a16:creationId xmlns:a16="http://schemas.microsoft.com/office/drawing/2014/main" id="{B7CF75B0-C90F-215C-B577-0C0B2EF1F108}"/>
              </a:ext>
            </a:extLst>
          </p:cNvPr>
          <p:cNvSpPr/>
          <p:nvPr/>
        </p:nvSpPr>
        <p:spPr>
          <a:xfrm>
            <a:off x="6369767" y="5061941"/>
            <a:ext cx="2160438" cy="506149"/>
          </a:xfrm>
          <a:prstGeom prst="rightArrow">
            <a:avLst>
              <a:gd name="adj1" fmla="val 50000"/>
              <a:gd name="adj2" fmla="val 5401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.04</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63825" y="4789805"/>
            <a:ext cx="6851650" cy="891540"/>
          </a:xfrm>
          <a:prstGeom prst="rect">
            <a:avLst/>
          </a:prstGeom>
          <a:noFill/>
          <a:ln>
            <a:noFill/>
          </a:ln>
        </p:spPr>
        <p:txBody>
          <a:bodyPr wrap="square" rtlCol="0">
            <a:spAutoFit/>
          </a:bodyPr>
          <a:lstStyle/>
          <a:p>
            <a:pPr algn="ctr">
              <a:lnSpc>
                <a:spcPct val="130000"/>
              </a:lnSpc>
            </a:pPr>
            <a:r>
              <a:rPr lang="zh-CN" altLang="en-US" sz="4000" b="1" spc="600">
                <a:solidFill>
                  <a:srgbClr val="0070C0"/>
                </a:solidFill>
                <a:latin typeface="微软雅黑" panose="020B0503020204020204" pitchFamily="34" charset="-122"/>
                <a:ea typeface="微软雅黑" panose="020B0503020204020204" pitchFamily="34" charset="-122"/>
                <a:sym typeface="+mn-ea"/>
              </a:rPr>
              <a:t>技术方案</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8" name="图片 67" descr="微信截图_20260112101027"/>
          <p:cNvPicPr>
            <a:picLocks noChangeAspect="1"/>
          </p:cNvPicPr>
          <p:nvPr/>
        </p:nvPicPr>
        <p:blipFill>
          <a:blip r:embed="rId4"/>
          <a:stretch>
            <a:fillRect/>
          </a:stretch>
        </p:blipFill>
        <p:spPr>
          <a:xfrm>
            <a:off x="5249614" y="747147"/>
            <a:ext cx="3464677" cy="5557355"/>
          </a:xfrm>
          <a:prstGeom prst="rect">
            <a:avLst/>
          </a:prstGeom>
        </p:spPr>
      </p:pic>
      <p:pic>
        <p:nvPicPr>
          <p:cNvPr id="13" name="图片 12">
            <a:extLst>
              <a:ext uri="{FF2B5EF4-FFF2-40B4-BE49-F238E27FC236}">
                <a16:creationId xmlns:a16="http://schemas.microsoft.com/office/drawing/2014/main" id="{82C0581F-6E4D-42C7-CA6B-7DB86ADACF11}"/>
              </a:ext>
            </a:extLst>
          </p:cNvPr>
          <p:cNvPicPr>
            <a:picLocks noChangeAspect="1"/>
          </p:cNvPicPr>
          <p:nvPr/>
        </p:nvPicPr>
        <p:blipFill>
          <a:blip r:embed="rId5"/>
          <a:stretch>
            <a:fillRect/>
          </a:stretch>
        </p:blipFill>
        <p:spPr>
          <a:xfrm>
            <a:off x="98048" y="747148"/>
            <a:ext cx="5151566" cy="2430991"/>
          </a:xfrm>
          <a:prstGeom prst="rect">
            <a:avLst/>
          </a:prstGeom>
        </p:spPr>
      </p:pic>
      <p:pic>
        <p:nvPicPr>
          <p:cNvPr id="70" name="图片 69">
            <a:extLst>
              <a:ext uri="{FF2B5EF4-FFF2-40B4-BE49-F238E27FC236}">
                <a16:creationId xmlns:a16="http://schemas.microsoft.com/office/drawing/2014/main" id="{D7C1F460-1634-8856-A306-38AC93BD13AF}"/>
              </a:ext>
            </a:extLst>
          </p:cNvPr>
          <p:cNvPicPr>
            <a:picLocks noChangeAspect="1"/>
          </p:cNvPicPr>
          <p:nvPr/>
        </p:nvPicPr>
        <p:blipFill>
          <a:blip r:embed="rId6"/>
          <a:stretch>
            <a:fillRect/>
          </a:stretch>
        </p:blipFill>
        <p:spPr>
          <a:xfrm>
            <a:off x="98048" y="3189080"/>
            <a:ext cx="5151566" cy="3104260"/>
          </a:xfrm>
          <a:prstGeom prst="rect">
            <a:avLst/>
          </a:prstGeom>
        </p:spPr>
      </p:pic>
      <p:sp>
        <p:nvSpPr>
          <p:cNvPr id="73" name="标题 1">
            <a:extLst>
              <a:ext uri="{FF2B5EF4-FFF2-40B4-BE49-F238E27FC236}">
                <a16:creationId xmlns:a16="http://schemas.microsoft.com/office/drawing/2014/main" id="{D88AC9CA-1747-25EC-F5BC-786D9BB6A57A}"/>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800" b="1" dirty="0">
                <a:latin typeface="微软雅黑" panose="020B0503020204020204" pitchFamily="34" charset="-122"/>
                <a:ea typeface="微软雅黑" panose="020B0503020204020204" pitchFamily="34" charset="-122"/>
              </a:rPr>
              <a:t>四、技术方案</a:t>
            </a:r>
            <a:r>
              <a:rPr lang="en-US" altLang="zh-CN" sz="28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LSTM</a:t>
            </a:r>
            <a:r>
              <a:rPr lang="zh-CN" altLang="en-US" sz="2000" b="1" dirty="0">
                <a:latin typeface="微软雅黑" panose="020B0503020204020204" pitchFamily="34" charset="-122"/>
                <a:ea typeface="微软雅黑" panose="020B0503020204020204" pitchFamily="34" charset="-122"/>
              </a:rPr>
              <a:t>交通流</a:t>
            </a:r>
            <a:r>
              <a:rPr lang="zh-CN" altLang="en-US" sz="2000" b="1" dirty="0">
                <a:latin typeface="微软雅黑" panose="020B0503020204020204" pitchFamily="34" charset="-122"/>
                <a:ea typeface="微软雅黑" panose="020B0503020204020204" pitchFamily="34" charset="-122"/>
                <a:sym typeface="+mn-ea"/>
              </a:rPr>
              <a:t>预测</a:t>
            </a:r>
            <a:endParaRPr lang="zh-CN" altLang="en-US" sz="2400" b="1" dirty="0">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FBB90F64-DDEE-697B-2CB4-2DD9895FD1A0}"/>
              </a:ext>
            </a:extLst>
          </p:cNvPr>
          <p:cNvSpPr/>
          <p:nvPr/>
        </p:nvSpPr>
        <p:spPr>
          <a:xfrm>
            <a:off x="101088" y="760267"/>
            <a:ext cx="5148526" cy="2417651"/>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
        <p:nvSpPr>
          <p:cNvPr id="81" name="矩形 80">
            <a:extLst>
              <a:ext uri="{FF2B5EF4-FFF2-40B4-BE49-F238E27FC236}">
                <a16:creationId xmlns:a16="http://schemas.microsoft.com/office/drawing/2014/main" id="{5F7D032A-B1E1-A807-B683-DACE574C4F09}"/>
              </a:ext>
            </a:extLst>
          </p:cNvPr>
          <p:cNvSpPr/>
          <p:nvPr/>
        </p:nvSpPr>
        <p:spPr>
          <a:xfrm>
            <a:off x="98048" y="3188035"/>
            <a:ext cx="5151566" cy="3116467"/>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C184A-EC75-5D5C-25F1-2AD73E6BA4F1}"/>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9956C844-9A41-E97B-5A20-C8ACFF9B32BB}"/>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3B857586-E2D5-D599-968B-C78C353DE33C}"/>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DB559357-B011-CE5E-2F49-7BD264B5C0E2}"/>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800" b="1" dirty="0">
                <a:latin typeface="微软雅黑" panose="020B0503020204020204" pitchFamily="34" charset="-122"/>
                <a:ea typeface="微软雅黑" panose="020B0503020204020204" pitchFamily="34" charset="-122"/>
              </a:rPr>
              <a:t>四、技术方案</a:t>
            </a:r>
            <a:r>
              <a:rPr lang="en-US" altLang="zh-CN" sz="28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交通流</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sym typeface="+mn-ea"/>
              </a:rPr>
              <a:t>车速模型</a:t>
            </a:r>
            <a:endParaRPr lang="zh-CN" altLang="en-US" sz="24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B7551CA-10CA-960B-946E-3125F94D81D9}"/>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BC46D339-8643-266B-077F-F76B16B7A2DE}"/>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E5668EC6-919F-B056-6F3F-BE0164163389}"/>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30C7FF36-A730-1C80-38AB-3F713C72AB19}"/>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5E073EAB-C8A3-ADCE-2B43-76E2A37597DF}"/>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15BEA102-ABA1-E7C3-7B5C-B0F4576D9647}"/>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89C42285-DB88-CF6F-850B-6A97421C6639}"/>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A0A385E1-513F-31A4-38C6-B0685E974577}"/>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4C7555E9-9C77-A74B-BA8A-66C117CF3A8C}"/>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3A3DE2DE-6235-78FF-1E2B-DC2830F95810}"/>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EB7192AB-55D7-ADFA-4B56-5BA622F9A532}"/>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5F82C5D6-7011-9CEA-EE42-0A5F0BDF5F7F}"/>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62BBFA85-6B55-855F-F36A-407C314D0A02}"/>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4628F9A3-D357-E25F-EF16-AC4F91797258}"/>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97D313ED-8FCB-9106-3925-8E0FCDBDF0CE}"/>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E2E573BB-B48F-60A5-499F-0F5040071995}"/>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77392250-52E4-FAC6-0F18-9AF7395F0ECE}"/>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D3888C43-847A-0D0C-B948-D86AC19D114A}"/>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560882B7-F9DC-088E-B0F6-2156739326C0}"/>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932EB3AC-1399-4933-4FAA-C1BC602B1F31}"/>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A4EA8EAF-DE41-7679-7E2F-FE8DA41DDCDC}"/>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FCE2D671-6FF5-D633-F1C4-45688486EB5E}"/>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D899CEE3-B61C-CEFC-A79A-3D5CDFFF5526}"/>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A0A5A27B-4829-5404-9ED4-5CCE4EABCD0D}"/>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279BE860-F87C-29AF-4E4B-408C82683110}"/>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C8DBD450-9845-58A8-C3EE-57F25EFEF37E}"/>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5A87F482-005D-1DC4-216D-409FF329EB31}"/>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43C2427A-4CE8-2530-3171-D63119DBAFD8}"/>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D21886BF-F6FA-D475-0B79-5023343F31EF}"/>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1B5E6AE2-3421-E959-8AFD-8915A2D75C15}"/>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019DF718-A4EE-BEE4-36B7-2678E805A8AC}"/>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6852C6F2-F627-DEBC-7BD5-464C2E0116FE}"/>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693F519D-83F0-8210-620F-35CA7B56911F}"/>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5A460BF5-EB8D-14AE-4E64-57F820E70FCF}"/>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2E144314-D22B-F356-7CEF-5B3A2EC4B637}"/>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7D4C5332-93A5-2FB6-8F45-E52D4F5646FF}"/>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506E127F-1B18-6BB3-B38D-D5B9AE39944F}"/>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7DA77587-5425-AA3F-0905-EEB9DEFAA31F}"/>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5DB5B6DD-DBAA-E610-A4F7-5F82ACC5AACA}"/>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A6DB74BB-BC78-F102-C300-D94552725C00}"/>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AF15EBF4-BA23-3DAB-D49B-5AE907D268B4}"/>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1B68A8C7-C0BE-38B2-73E7-86B5DE2A48C3}"/>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94E823F2-DB08-E501-91D0-336B820E4D5E}"/>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0FEBF7FB-AF6F-ED22-6188-218371019B12}"/>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1A089FB5-3E1C-9A72-2790-C5E361967F92}"/>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ABEF2478-D7E8-4B8B-A2EA-676928258CFD}"/>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EDEB4964-216E-C669-6CB9-56BBD4732A93}"/>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2BEF8E75-363D-888C-89ED-C4A18780A115}"/>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FE0F28B5-9B10-A10D-9786-428B9EEA009A}"/>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01D321CE-5516-2885-4F8F-2ABD4961269F}"/>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761F5A85-4766-527D-A454-B374DA805FC6}"/>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214354F6-EF4D-2C0F-3449-C7F1A94CC6E7}"/>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E3E8DE75-D21A-FEC9-F06A-13BD55ADECFA}"/>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F7AAD15E-9032-D8C7-59EB-DD1BE0F0EB2D}"/>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53B684B5-157F-9ADE-2DD3-B3F066B31C44}"/>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540F8CF6-33B0-CE16-4D64-10B7263410D8}"/>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79A0257D-8737-62F9-BED3-04EC104A95FB}"/>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0866810B-D3AE-2C65-73D5-F367A4468CAC}"/>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5B06D119-7B16-495A-B02D-5485DF7D0A02}"/>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8F5D4A29-C09A-F0A2-8001-F828672087D2}"/>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75" name="图片 74">
            <a:extLst>
              <a:ext uri="{FF2B5EF4-FFF2-40B4-BE49-F238E27FC236}">
                <a16:creationId xmlns:a16="http://schemas.microsoft.com/office/drawing/2014/main" id="{23713975-1785-E19E-2097-B26C4A91DE74}"/>
              </a:ext>
            </a:extLst>
          </p:cNvPr>
          <p:cNvPicPr>
            <a:picLocks noChangeAspect="1"/>
          </p:cNvPicPr>
          <p:nvPr/>
        </p:nvPicPr>
        <p:blipFill>
          <a:blip r:embed="rId4"/>
          <a:stretch>
            <a:fillRect/>
          </a:stretch>
        </p:blipFill>
        <p:spPr>
          <a:xfrm>
            <a:off x="1467068" y="932141"/>
            <a:ext cx="2240429" cy="1606992"/>
          </a:xfrm>
          <a:prstGeom prst="rect">
            <a:avLst/>
          </a:prstGeom>
        </p:spPr>
      </p:pic>
      <p:pic>
        <p:nvPicPr>
          <p:cNvPr id="66" name="图片 65">
            <a:extLst>
              <a:ext uri="{FF2B5EF4-FFF2-40B4-BE49-F238E27FC236}">
                <a16:creationId xmlns:a16="http://schemas.microsoft.com/office/drawing/2014/main" id="{D796C70C-1BDE-49EB-A3D1-CB2A77C7B168}"/>
              </a:ext>
            </a:extLst>
          </p:cNvPr>
          <p:cNvPicPr>
            <a:picLocks noChangeAspect="1"/>
          </p:cNvPicPr>
          <p:nvPr/>
        </p:nvPicPr>
        <p:blipFill>
          <a:blip r:embed="rId5"/>
          <a:stretch>
            <a:fillRect/>
          </a:stretch>
        </p:blipFill>
        <p:spPr>
          <a:xfrm>
            <a:off x="6124538" y="1047140"/>
            <a:ext cx="5856245" cy="1668844"/>
          </a:xfrm>
          <a:prstGeom prst="rect">
            <a:avLst/>
          </a:prstGeom>
        </p:spPr>
      </p:pic>
      <p:sp>
        <p:nvSpPr>
          <p:cNvPr id="71" name="箭头: 右 70">
            <a:extLst>
              <a:ext uri="{FF2B5EF4-FFF2-40B4-BE49-F238E27FC236}">
                <a16:creationId xmlns:a16="http://schemas.microsoft.com/office/drawing/2014/main" id="{ECA3E152-FBD6-FAB1-7253-7D3A6E3ECDFB}"/>
              </a:ext>
            </a:extLst>
          </p:cNvPr>
          <p:cNvSpPr/>
          <p:nvPr/>
        </p:nvSpPr>
        <p:spPr>
          <a:xfrm>
            <a:off x="833082" y="1509355"/>
            <a:ext cx="591881" cy="30133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solidFill>
                <a:schemeClr val="accent6"/>
              </a:solidFill>
            </a:endParaRPr>
          </a:p>
        </p:txBody>
      </p:sp>
      <p:sp>
        <p:nvSpPr>
          <p:cNvPr id="72" name="矩形 71">
            <a:extLst>
              <a:ext uri="{FF2B5EF4-FFF2-40B4-BE49-F238E27FC236}">
                <a16:creationId xmlns:a16="http://schemas.microsoft.com/office/drawing/2014/main" id="{ADA597F4-5298-2344-70AA-CA74AD08F1E4}"/>
              </a:ext>
            </a:extLst>
          </p:cNvPr>
          <p:cNvSpPr/>
          <p:nvPr/>
        </p:nvSpPr>
        <p:spPr>
          <a:xfrm>
            <a:off x="4254530" y="1398414"/>
            <a:ext cx="1620957" cy="523220"/>
          </a:xfrm>
          <a:prstGeom prst="rect">
            <a:avLst/>
          </a:prstGeom>
          <a:noFill/>
        </p:spPr>
        <p:txBody>
          <a:bodyPr wrap="none" lIns="91440" tIns="45720" rIns="91440" bIns="45720">
            <a:spAutoFit/>
          </a:bodyPr>
          <a:lstStyle/>
          <a:p>
            <a:pPr algn="ctr"/>
            <a:r>
              <a:rPr lang="zh-CN" altLang="en-US" sz="2800" b="1" cap="none" spc="0" dirty="0">
                <a:ln w="0"/>
                <a:solidFill>
                  <a:schemeClr val="accent1"/>
                </a:solidFill>
                <a:effectLst>
                  <a:outerShdw blurRad="38100" dist="25400" dir="5400000" algn="ctr" rotWithShape="0">
                    <a:srgbClr val="6E747A">
                      <a:alpha val="43000"/>
                    </a:srgbClr>
                  </a:outerShdw>
                </a:effectLst>
              </a:rPr>
              <a:t>交通流量</a:t>
            </a:r>
          </a:p>
        </p:txBody>
      </p:sp>
      <p:sp>
        <p:nvSpPr>
          <p:cNvPr id="73" name="矩形 72">
            <a:extLst>
              <a:ext uri="{FF2B5EF4-FFF2-40B4-BE49-F238E27FC236}">
                <a16:creationId xmlns:a16="http://schemas.microsoft.com/office/drawing/2014/main" id="{12FC0D87-07B6-7F33-E4DC-68FD74B79864}"/>
              </a:ext>
            </a:extLst>
          </p:cNvPr>
          <p:cNvSpPr/>
          <p:nvPr/>
        </p:nvSpPr>
        <p:spPr>
          <a:xfrm>
            <a:off x="17224" y="1398414"/>
            <a:ext cx="902811" cy="523220"/>
          </a:xfrm>
          <a:prstGeom prst="rect">
            <a:avLst/>
          </a:prstGeom>
          <a:noFill/>
        </p:spPr>
        <p:txBody>
          <a:bodyPr wrap="none" lIns="91440" tIns="45720" rIns="91440" bIns="45720">
            <a:spAutoFit/>
          </a:bodyPr>
          <a:lstStyle/>
          <a:p>
            <a:pPr algn="ctr"/>
            <a:r>
              <a:rPr lang="zh-CN" altLang="en-US" sz="2800" b="1" cap="none" spc="0" dirty="0">
                <a:ln w="0"/>
                <a:solidFill>
                  <a:schemeClr val="accent1"/>
                </a:solidFill>
                <a:effectLst>
                  <a:outerShdw blurRad="38100" dist="25400" dir="5400000" algn="ctr" rotWithShape="0">
                    <a:srgbClr val="6E747A">
                      <a:alpha val="43000"/>
                    </a:srgbClr>
                  </a:outerShdw>
                </a:effectLst>
              </a:rPr>
              <a:t>车速</a:t>
            </a:r>
          </a:p>
        </p:txBody>
      </p:sp>
      <p:pic>
        <p:nvPicPr>
          <p:cNvPr id="74" name="图片 73">
            <a:extLst>
              <a:ext uri="{FF2B5EF4-FFF2-40B4-BE49-F238E27FC236}">
                <a16:creationId xmlns:a16="http://schemas.microsoft.com/office/drawing/2014/main" id="{078066D2-4AC4-A55C-8F90-A1B9A1EF461C}"/>
              </a:ext>
            </a:extLst>
          </p:cNvPr>
          <p:cNvPicPr>
            <a:picLocks noChangeAspect="1"/>
          </p:cNvPicPr>
          <p:nvPr/>
        </p:nvPicPr>
        <p:blipFill>
          <a:blip r:embed="rId6"/>
          <a:stretch>
            <a:fillRect/>
          </a:stretch>
        </p:blipFill>
        <p:spPr>
          <a:xfrm>
            <a:off x="5248267" y="2827183"/>
            <a:ext cx="6758588" cy="3764408"/>
          </a:xfrm>
          <a:prstGeom prst="rect">
            <a:avLst/>
          </a:prstGeom>
        </p:spPr>
      </p:pic>
      <p:sp>
        <p:nvSpPr>
          <p:cNvPr id="76" name="箭头: 右 75">
            <a:extLst>
              <a:ext uri="{FF2B5EF4-FFF2-40B4-BE49-F238E27FC236}">
                <a16:creationId xmlns:a16="http://schemas.microsoft.com/office/drawing/2014/main" id="{173951F7-BA6B-3029-CBAD-18267E3EDDB8}"/>
              </a:ext>
            </a:extLst>
          </p:cNvPr>
          <p:cNvSpPr/>
          <p:nvPr/>
        </p:nvSpPr>
        <p:spPr>
          <a:xfrm>
            <a:off x="3591583" y="1509355"/>
            <a:ext cx="591881" cy="30133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pic>
        <p:nvPicPr>
          <p:cNvPr id="78" name="图片 77">
            <a:extLst>
              <a:ext uri="{FF2B5EF4-FFF2-40B4-BE49-F238E27FC236}">
                <a16:creationId xmlns:a16="http://schemas.microsoft.com/office/drawing/2014/main" id="{B2EB15EE-4B1C-7B48-3A1A-74EDFD837468}"/>
              </a:ext>
            </a:extLst>
          </p:cNvPr>
          <p:cNvPicPr>
            <a:picLocks noChangeAspect="1"/>
          </p:cNvPicPr>
          <p:nvPr/>
        </p:nvPicPr>
        <p:blipFill>
          <a:blip r:embed="rId7"/>
          <a:stretch>
            <a:fillRect/>
          </a:stretch>
        </p:blipFill>
        <p:spPr>
          <a:xfrm>
            <a:off x="528320" y="2899920"/>
            <a:ext cx="4225405" cy="2358715"/>
          </a:xfrm>
          <a:prstGeom prst="rect">
            <a:avLst/>
          </a:prstGeom>
        </p:spPr>
      </p:pic>
      <p:sp>
        <p:nvSpPr>
          <p:cNvPr id="79" name="箭头: 右 78">
            <a:extLst>
              <a:ext uri="{FF2B5EF4-FFF2-40B4-BE49-F238E27FC236}">
                <a16:creationId xmlns:a16="http://schemas.microsoft.com/office/drawing/2014/main" id="{64A0E9FD-3062-025C-C0D5-1C419E7BA9E5}"/>
              </a:ext>
            </a:extLst>
          </p:cNvPr>
          <p:cNvSpPr/>
          <p:nvPr/>
        </p:nvSpPr>
        <p:spPr>
          <a:xfrm rot="5400000">
            <a:off x="2400572" y="2519831"/>
            <a:ext cx="373418" cy="30647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dirty="0">
              <a:ln>
                <a:solidFill>
                  <a:schemeClr val="accent6"/>
                </a:solidFill>
              </a:ln>
            </a:endParaRPr>
          </a:p>
        </p:txBody>
      </p:sp>
      <p:sp>
        <p:nvSpPr>
          <p:cNvPr id="80" name="箭头: 右 79">
            <a:extLst>
              <a:ext uri="{FF2B5EF4-FFF2-40B4-BE49-F238E27FC236}">
                <a16:creationId xmlns:a16="http://schemas.microsoft.com/office/drawing/2014/main" id="{8EE7F455-21A2-E845-3E0D-FD4966A8866C}"/>
              </a:ext>
            </a:extLst>
          </p:cNvPr>
          <p:cNvSpPr/>
          <p:nvPr/>
        </p:nvSpPr>
        <p:spPr>
          <a:xfrm rot="5400000">
            <a:off x="2431689" y="5359726"/>
            <a:ext cx="373418" cy="30647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dirty="0">
              <a:ln>
                <a:solidFill>
                  <a:schemeClr val="accent6"/>
                </a:solidFill>
              </a:ln>
            </a:endParaRPr>
          </a:p>
        </p:txBody>
      </p:sp>
      <p:sp>
        <p:nvSpPr>
          <p:cNvPr id="81" name="矩形 80">
            <a:extLst>
              <a:ext uri="{FF2B5EF4-FFF2-40B4-BE49-F238E27FC236}">
                <a16:creationId xmlns:a16="http://schemas.microsoft.com/office/drawing/2014/main" id="{64FF7BD1-999F-AB1A-CC97-BA88ED6CE82E}"/>
              </a:ext>
            </a:extLst>
          </p:cNvPr>
          <p:cNvSpPr/>
          <p:nvPr/>
        </p:nvSpPr>
        <p:spPr>
          <a:xfrm>
            <a:off x="1129022" y="5684903"/>
            <a:ext cx="3057248" cy="523220"/>
          </a:xfrm>
          <a:prstGeom prst="rect">
            <a:avLst/>
          </a:prstGeom>
          <a:noFill/>
        </p:spPr>
        <p:txBody>
          <a:bodyPr wrap="none" lIns="91440" tIns="45720" rIns="91440" bIns="45720">
            <a:spAutoFit/>
          </a:bodyPr>
          <a:lstStyle/>
          <a:p>
            <a:pPr algn="ctr"/>
            <a:r>
              <a:rPr lang="zh-CN" altLang="en-US" sz="2800" b="1" cap="none" spc="0" dirty="0">
                <a:ln w="0"/>
                <a:solidFill>
                  <a:schemeClr val="accent1"/>
                </a:solidFill>
                <a:effectLst>
                  <a:outerShdw blurRad="38100" dist="25400" dir="5400000" algn="ctr" rotWithShape="0">
                    <a:srgbClr val="6E747A">
                      <a:alpha val="43000"/>
                    </a:srgbClr>
                  </a:outerShdw>
                </a:effectLst>
              </a:rPr>
              <a:t>路程行驶时间成本</a:t>
            </a:r>
          </a:p>
        </p:txBody>
      </p:sp>
    </p:spTree>
    <p:extLst>
      <p:ext uri="{BB962C8B-B14F-4D97-AF65-F5344CB8AC3E}">
        <p14:creationId xmlns:p14="http://schemas.microsoft.com/office/powerpoint/2010/main" val="224797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3D84-1829-2B33-2F72-F567EC575E21}"/>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074E9590-719A-0CB4-EAE6-F77C725EDA0B}"/>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6C82A0DE-D18D-3369-1EEB-91B609875D95}"/>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20962B00-D1AD-1F69-9D23-0AA367E7A27D}"/>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800" b="1" dirty="0">
                <a:latin typeface="微软雅黑" panose="020B0503020204020204" pitchFamily="34" charset="-122"/>
                <a:ea typeface="微软雅黑" panose="020B0503020204020204" pitchFamily="34" charset="-122"/>
              </a:rPr>
              <a:t>四、技术方案</a:t>
            </a:r>
            <a:r>
              <a:rPr lang="en-US" altLang="zh-CN" sz="28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排队论模型</a:t>
            </a:r>
            <a:endParaRPr lang="zh-CN" altLang="en-US" sz="24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6A03B1D-2EC0-3EF6-0061-AD60C775A446}"/>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B8669CA4-C425-7511-54D3-2AA3533E2B47}"/>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EA634FC5-E9DC-46CA-F378-0DB33053F3AB}"/>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B94DC8CC-9624-9781-D882-B98505319A0F}"/>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F9EFA9DF-D167-1081-E4C1-929721375CEE}"/>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3CE5A63D-F851-C58C-1F80-6D8CC651C277}"/>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D1C30503-BF9B-2A3B-3EE4-A4ABB45FB49A}"/>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8D824E7F-439D-7E22-A48B-D31F9AB99AD2}"/>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C1468EFD-FE68-95C0-74D1-4C70EE0E5F66}"/>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D9E797AC-FDB4-8F47-212A-7013635A9F26}"/>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AA74EFF8-7318-7595-D6E3-1E79465E96B8}"/>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828EAA0F-AA0E-A108-6A74-2B560B3EEF9B}"/>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0241A81C-3DD6-E438-FD71-47AC99F31288}"/>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D8F8D010-81FD-13BE-CDA5-6F1CF499158F}"/>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5E0E2546-929A-C777-D211-899BD53F2EE3}"/>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DF957B2E-900E-5CC8-E83E-62138DD47CAF}"/>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F776935E-CEB1-7D7B-D204-FAEC38D42842}"/>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EAF3FD84-4EE9-2164-6384-18206032E2C5}"/>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5DF9F6BB-0093-0852-79B8-3FAB48B69AB8}"/>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EC37F7FC-DA38-C767-48A3-6D0AF60401CC}"/>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F023F4F3-ECF9-9689-925D-363B5D85D3AF}"/>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0E7D91B5-8671-2694-6300-B143009E7460}"/>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42DF9E58-45A6-158F-529A-B3FBFA6A1596}"/>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F18A1FD0-62D6-B1B3-0B65-85686734EF27}"/>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05EE251B-74C1-7784-410D-43371386FE37}"/>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367966BB-0A6D-F73D-2933-0F4EB19DFA87}"/>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5511CF43-4870-5F4C-3901-3DD90175BBB4}"/>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22ED2323-5376-6F20-2FCB-B960101F2F55}"/>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B79425F8-C0C8-0E6E-4D18-BACEF0B9E3EC}"/>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93C30FF3-2C95-D75A-C19A-BF5DCEBA5A80}"/>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D21A3C19-9AB5-C5B4-28E4-E7DA77851740}"/>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A586D66B-1B77-0544-0239-98A1AD0E3174}"/>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40B6F33F-28A4-CF54-6ADD-229BB59DC3F0}"/>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2F72B686-DFE6-FD23-994B-DAFF67AD59A9}"/>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B9FD836A-E180-EB4C-E521-1F34A11F82F7}"/>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0F3472A8-85EE-5182-A902-CF5FA8192668}"/>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244621B6-7227-302E-8B7D-9A9D412344BE}"/>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7CBB0422-5691-4994-2579-3153C9EF9C10}"/>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7989C348-F274-9A7F-9048-E91A3239597A}"/>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DE304474-924D-F278-9A7E-9D037CAAD13D}"/>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73028F27-29CB-CB7E-A545-ABA2E859F682}"/>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EB0AF515-7126-6E60-2341-BE8EC41ED28F}"/>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63A4E2A9-8EC3-8ED8-7639-214FD4787E80}"/>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9BBE2EAD-89A7-F383-4862-82705BC43706}"/>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26F44DD8-6A7D-0709-DA27-BA9F8FC37FEC}"/>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C1E2ABCC-5EB5-36ED-60E1-058143860E7D}"/>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D07B6379-1603-C6E9-7A31-8670665AAEF4}"/>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414F5CF2-035E-9471-7170-A6E00D32DDF1}"/>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2167AF30-09A5-1018-C45A-B250A5B01721}"/>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16E8A82C-3FCA-FE9A-98AE-E4B400B7D0C8}"/>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B92135C4-FC7B-B693-C21C-B6C42A7D1745}"/>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14DEC125-93BB-A45D-40B6-2B4034F8FE81}"/>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6BAA7F66-9C1F-24A5-7FA5-70A10F2A6EB5}"/>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56F739DE-A487-8425-3B60-9997B55D7824}"/>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644E8836-5F79-63BB-BF48-4467DD8E8B16}"/>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F5B4C320-7847-C277-8205-D2AE649C57B0}"/>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6C004486-F0FE-63A6-304A-FE0D0C7F2252}"/>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F40B2C32-A6DC-9751-6491-4656E23481C9}"/>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AA09F9C5-B651-8896-7894-F65BAC49DBCE}"/>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A067471C-6F59-4570-4067-F97317F7A249}"/>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sp>
        <p:nvSpPr>
          <p:cNvPr id="13" name="文本框 12">
            <a:extLst>
              <a:ext uri="{FF2B5EF4-FFF2-40B4-BE49-F238E27FC236}">
                <a16:creationId xmlns:a16="http://schemas.microsoft.com/office/drawing/2014/main" id="{2B80371B-829A-7BE3-819F-1B7DE78C5FC8}"/>
              </a:ext>
            </a:extLst>
          </p:cNvPr>
          <p:cNvSpPr txBox="1"/>
          <p:nvPr/>
        </p:nvSpPr>
        <p:spPr>
          <a:xfrm>
            <a:off x="408940" y="875030"/>
            <a:ext cx="4064000" cy="521970"/>
          </a:xfrm>
          <a:prstGeom prst="rect">
            <a:avLst/>
          </a:prstGeom>
          <a:noFill/>
        </p:spPr>
        <p:txBody>
          <a:bodyPr wrap="square" rtlCol="0">
            <a:spAutoFit/>
          </a:bodyPr>
          <a:lstStyle/>
          <a:p>
            <a:r>
              <a:rPr lang="zh-CN" altLang="en-US" sz="2800" b="1" dirty="0">
                <a:latin typeface="方正小标宋_GBK" panose="03000509000000000000" charset="-122"/>
                <a:ea typeface="方正小标宋_GBK" panose="03000509000000000000" charset="-122"/>
                <a:cs typeface="方正小标宋_GBK" panose="03000509000000000000" charset="-122"/>
              </a:rPr>
              <a:t>充电站排队模型</a:t>
            </a:r>
          </a:p>
        </p:txBody>
      </p:sp>
      <p:sp>
        <p:nvSpPr>
          <p:cNvPr id="67" name="文本框 66">
            <a:extLst>
              <a:ext uri="{FF2B5EF4-FFF2-40B4-BE49-F238E27FC236}">
                <a16:creationId xmlns:a16="http://schemas.microsoft.com/office/drawing/2014/main" id="{82B9A988-8DF7-899C-0A9F-9D39DE538185}"/>
              </a:ext>
            </a:extLst>
          </p:cNvPr>
          <p:cNvSpPr txBox="1"/>
          <p:nvPr/>
        </p:nvSpPr>
        <p:spPr>
          <a:xfrm>
            <a:off x="542290" y="1397000"/>
            <a:ext cx="6646545" cy="1782872"/>
          </a:xfrm>
          <a:prstGeom prst="rect">
            <a:avLst/>
          </a:prstGeom>
          <a:noFill/>
        </p:spPr>
        <p:txBody>
          <a:bodyPr wrap="square" rtlCol="0">
            <a:noAutofit/>
          </a:bodyPr>
          <a:lstStyle/>
          <a:p>
            <a:pPr algn="just">
              <a:lnSpc>
                <a:spcPct val="150000"/>
              </a:lnSpc>
            </a:pP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考虑到配送车辆到达充电站有可能需要进行充电排队的情况，为了后续计算时间惩罚成本，在此计算配送车辆充电时长时考虑充电排队时长。我们引入排队模型</a:t>
            </a:r>
            <a:r>
              <a:rPr lang="en-US" altLang="zh-CN" dirty="0">
                <a:latin typeface="方正小标宋_GBK" panose="03000509000000000000" charset="-122"/>
                <a:ea typeface="方正小标宋_GBK" panose="03000509000000000000" charset="-122"/>
                <a:cs typeface="方正小标宋_GBK" panose="03000509000000000000" charset="-122"/>
              </a:rPr>
              <a:t> M/M/N/∞/∞ </a:t>
            </a:r>
            <a:r>
              <a:rPr lang="zh-CN" altLang="en-US" dirty="0">
                <a:latin typeface="方正小标宋_GBK" panose="03000509000000000000" charset="-122"/>
                <a:ea typeface="方正小标宋_GBK" panose="03000509000000000000" charset="-122"/>
                <a:cs typeface="方正小标宋_GBK" panose="03000509000000000000" charset="-122"/>
              </a:rPr>
              <a:t>用来计算充电排队时长。</a:t>
            </a:r>
          </a:p>
        </p:txBody>
      </p:sp>
      <p:grpSp>
        <p:nvGrpSpPr>
          <p:cNvPr id="68" name="组合 67">
            <a:extLst>
              <a:ext uri="{FF2B5EF4-FFF2-40B4-BE49-F238E27FC236}">
                <a16:creationId xmlns:a16="http://schemas.microsoft.com/office/drawing/2014/main" id="{C3ED4D4B-B8BC-9F71-0280-8A7DFA6A0C04}"/>
              </a:ext>
            </a:extLst>
          </p:cNvPr>
          <p:cNvGrpSpPr/>
          <p:nvPr/>
        </p:nvGrpSpPr>
        <p:grpSpPr>
          <a:xfrm>
            <a:off x="408940" y="3215917"/>
            <a:ext cx="11617363" cy="1294090"/>
            <a:chOff x="511175" y="3266440"/>
            <a:chExt cx="9817735" cy="1294090"/>
          </a:xfrm>
        </p:grpSpPr>
        <p:sp>
          <p:nvSpPr>
            <p:cNvPr id="69" name="文本框 68">
              <a:extLst>
                <a:ext uri="{FF2B5EF4-FFF2-40B4-BE49-F238E27FC236}">
                  <a16:creationId xmlns:a16="http://schemas.microsoft.com/office/drawing/2014/main" id="{6C64EDCD-8306-FB5D-5E5A-4F70BA01D5E1}"/>
                </a:ext>
              </a:extLst>
            </p:cNvPr>
            <p:cNvSpPr txBox="1"/>
            <p:nvPr/>
          </p:nvSpPr>
          <p:spPr>
            <a:xfrm>
              <a:off x="511175" y="3266440"/>
              <a:ext cx="9817735" cy="1151405"/>
            </a:xfrm>
            <a:prstGeom prst="rect">
              <a:avLst/>
            </a:prstGeom>
            <a:noFill/>
          </p:spPr>
          <p:txBody>
            <a:bodyPr wrap="square" rtlCol="0">
              <a:spAutoFit/>
            </a:bodyPr>
            <a:lstStyle/>
            <a:p>
              <a:r>
                <a:rPr lang="en-US" altLang="zh-CN" b="1" dirty="0">
                  <a:latin typeface="方正小标宋_GBK" panose="03000509000000000000" charset="-122"/>
                  <a:ea typeface="方正小标宋_GBK" panose="03000509000000000000" charset="-122"/>
                </a:rPr>
                <a:t>1</a:t>
              </a:r>
              <a:r>
                <a:rPr lang="zh-CN" altLang="en-US" b="1" dirty="0">
                  <a:latin typeface="方正小标宋_GBK" panose="03000509000000000000" charset="-122"/>
                  <a:ea typeface="方正小标宋_GBK" panose="03000509000000000000" charset="-122"/>
                </a:rPr>
                <a:t>、排队时长：</a:t>
              </a:r>
            </a:p>
            <a:p>
              <a:pPr>
                <a:lnSpc>
                  <a:spcPct val="150000"/>
                </a:lnSpc>
              </a:pP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设</a:t>
              </a:r>
              <a:r>
                <a:rPr lang="en-US" altLang="zh-CN" dirty="0">
                  <a:latin typeface="方正小标宋_GBK" panose="03000509000000000000" charset="-122"/>
                  <a:ea typeface="方正小标宋_GBK" panose="03000509000000000000" charset="-122"/>
                  <a:cs typeface="方正小标宋_GBK" panose="03000509000000000000" charset="-122"/>
                </a:rPr>
                <a:t>M</a:t>
              </a:r>
              <a:r>
                <a:rPr lang="zh-CN" altLang="en-US" dirty="0">
                  <a:latin typeface="方正小标宋_GBK" panose="03000509000000000000" charset="-122"/>
                  <a:ea typeface="方正小标宋_GBK" panose="03000509000000000000" charset="-122"/>
                  <a:cs typeface="方正小标宋_GBK" panose="03000509000000000000" charset="-122"/>
                </a:rPr>
                <a:t>个充电站有充电桩</a:t>
              </a:r>
              <a:r>
                <a:rPr lang="en-US" altLang="zh-CN" dirty="0">
                  <a:latin typeface="方正小标宋_GBK" panose="03000509000000000000" charset="-122"/>
                  <a:ea typeface="方正小标宋_GBK" panose="03000509000000000000" charset="-122"/>
                  <a:cs typeface="方正小标宋_GBK" panose="03000509000000000000" charset="-122"/>
                </a:rPr>
                <a:t>N</a:t>
              </a:r>
              <a:r>
                <a:rPr lang="zh-CN" altLang="en-US" dirty="0">
                  <a:latin typeface="方正小标宋_GBK" panose="03000509000000000000" charset="-122"/>
                  <a:ea typeface="方正小标宋_GBK" panose="03000509000000000000" charset="-122"/>
                  <a:cs typeface="方正小标宋_GBK" panose="03000509000000000000" charset="-122"/>
                </a:rPr>
                <a:t>个，且充电站的服务强度为</a:t>
              </a: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，车辆到达率为</a:t>
              </a: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，每个充电桩的平均服务时间为</a:t>
              </a:r>
              <a:r>
                <a:rPr lang="en-US" altLang="zh-CN" dirty="0">
                  <a:latin typeface="方正小标宋_GBK" panose="03000509000000000000" charset="-122"/>
                  <a:ea typeface="方正小标宋_GBK" panose="03000509000000000000" charset="-122"/>
                  <a:cs typeface="方正小标宋_GBK" panose="03000509000000000000" charset="-122"/>
                </a:rPr>
                <a:t>    </a:t>
              </a:r>
              <a:r>
                <a:rPr lang="zh-CN" altLang="en-US" dirty="0">
                  <a:latin typeface="方正小标宋_GBK" panose="03000509000000000000" charset="-122"/>
                  <a:ea typeface="方正小标宋_GBK" panose="03000509000000000000" charset="-122"/>
                  <a:cs typeface="方正小标宋_GBK" panose="03000509000000000000" charset="-122"/>
                </a:rPr>
                <a:t>，则根据排队论模型可计算没有充电用户的概率为：</a:t>
              </a:r>
            </a:p>
          </p:txBody>
        </p:sp>
        <p:graphicFrame>
          <p:nvGraphicFramePr>
            <p:cNvPr id="70" name="Object 719">
              <a:extLst>
                <a:ext uri="{FF2B5EF4-FFF2-40B4-BE49-F238E27FC236}">
                  <a16:creationId xmlns:a16="http://schemas.microsoft.com/office/drawing/2014/main" id="{648D2867-E1AF-50BC-51CA-6CFEF1E957B0}"/>
                </a:ext>
              </a:extLst>
            </p:cNvPr>
            <p:cNvGraphicFramePr>
              <a:graphicFrameLocks noChangeAspect="1"/>
            </p:cNvGraphicFramePr>
            <p:nvPr>
              <p:extLst>
                <p:ext uri="{D42A27DB-BD31-4B8C-83A1-F6EECF244321}">
                  <p14:modId xmlns:p14="http://schemas.microsoft.com/office/powerpoint/2010/main" val="3096912172"/>
                </p:ext>
              </p:extLst>
            </p:nvPr>
          </p:nvGraphicFramePr>
          <p:xfrm>
            <a:off x="5469282" y="3568142"/>
            <a:ext cx="771525" cy="478790"/>
          </p:xfrm>
          <a:graphic>
            <a:graphicData uri="http://schemas.openxmlformats.org/presentationml/2006/ole">
              <mc:AlternateContent xmlns:mc="http://schemas.openxmlformats.org/markup-compatibility/2006">
                <mc:Choice xmlns:v="urn:schemas-microsoft-com:vml" Requires="v">
                  <p:oleObj r:id="rId4" imgW="538480" imgH="333375" progId="Equation.AxMath">
                    <p:embed/>
                  </p:oleObj>
                </mc:Choice>
                <mc:Fallback>
                  <p:oleObj r:id="rId4" imgW="538480" imgH="333375" progId="Equation.AxMath">
                    <p:embed/>
                    <p:pic>
                      <p:nvPicPr>
                        <p:cNvPr id="68" name="Object 719"/>
                        <p:cNvPicPr/>
                        <p:nvPr/>
                      </p:nvPicPr>
                      <p:blipFill>
                        <a:blip r:embed="rId5"/>
                        <a:stretch>
                          <a:fillRect/>
                        </a:stretch>
                      </p:blipFill>
                      <p:spPr>
                        <a:xfrm>
                          <a:off x="5469282" y="3568142"/>
                          <a:ext cx="771525" cy="478790"/>
                        </a:xfrm>
                        <a:prstGeom prst="rect">
                          <a:avLst/>
                        </a:prstGeom>
                        <a:noFill/>
                        <a:ln w="38100">
                          <a:noFill/>
                          <a:miter/>
                        </a:ln>
                      </p:spPr>
                    </p:pic>
                  </p:oleObj>
                </mc:Fallback>
              </mc:AlternateContent>
            </a:graphicData>
          </a:graphic>
        </p:graphicFrame>
        <p:graphicFrame>
          <p:nvGraphicFramePr>
            <p:cNvPr id="71" name="对象 70">
              <a:hlinkClick r:id="" action="ppaction://ole?verb=0"/>
              <a:extLst>
                <a:ext uri="{FF2B5EF4-FFF2-40B4-BE49-F238E27FC236}">
                  <a16:creationId xmlns:a16="http://schemas.microsoft.com/office/drawing/2014/main" id="{70AFF7FD-CD0C-7511-2D6F-FAF872DDE85B}"/>
                </a:ext>
              </a:extLst>
            </p:cNvPr>
            <p:cNvGraphicFramePr>
              <a:graphicFrameLocks noChangeAspect="1"/>
            </p:cNvGraphicFramePr>
            <p:nvPr>
              <p:extLst>
                <p:ext uri="{D42A27DB-BD31-4B8C-83A1-F6EECF244321}">
                  <p14:modId xmlns:p14="http://schemas.microsoft.com/office/powerpoint/2010/main" val="678756106"/>
                </p:ext>
              </p:extLst>
            </p:nvPr>
          </p:nvGraphicFramePr>
          <p:xfrm>
            <a:off x="7563437" y="3638777"/>
            <a:ext cx="299720" cy="381000"/>
          </p:xfrm>
          <a:graphic>
            <a:graphicData uri="http://schemas.openxmlformats.org/presentationml/2006/ole">
              <mc:AlternateContent xmlns:mc="http://schemas.openxmlformats.org/markup-compatibility/2006">
                <mc:Choice xmlns:v="urn:schemas-microsoft-com:vml" Requires="v">
                  <p:oleObj r:id="rId6" imgW="139700" imgH="177165" progId="Equation.KSEE3">
                    <p:embed/>
                  </p:oleObj>
                </mc:Choice>
                <mc:Fallback>
                  <p:oleObj r:id="rId6" imgW="139700" imgH="177165" progId="Equation.KSEE3">
                    <p:embed/>
                    <p:pic>
                      <p:nvPicPr>
                        <p:cNvPr id="71" name="对象 70">
                          <a:hlinkClick r:id="" action="ppaction://ole?verb=0"/>
                        </p:cNvPr>
                        <p:cNvPicPr/>
                        <p:nvPr/>
                      </p:nvPicPr>
                      <p:blipFill>
                        <a:blip r:embed="rId7"/>
                        <a:stretch>
                          <a:fillRect/>
                        </a:stretch>
                      </p:blipFill>
                      <p:spPr>
                        <a:xfrm>
                          <a:off x="7563437" y="3638777"/>
                          <a:ext cx="299720" cy="381000"/>
                        </a:xfrm>
                        <a:prstGeom prst="rect">
                          <a:avLst/>
                        </a:prstGeom>
                      </p:spPr>
                    </p:pic>
                  </p:oleObj>
                </mc:Fallback>
              </mc:AlternateContent>
            </a:graphicData>
          </a:graphic>
        </p:graphicFrame>
        <p:graphicFrame>
          <p:nvGraphicFramePr>
            <p:cNvPr id="72" name="对象 71">
              <a:hlinkClick r:id="" action="ppaction://ole?verb=0"/>
              <a:extLst>
                <a:ext uri="{FF2B5EF4-FFF2-40B4-BE49-F238E27FC236}">
                  <a16:creationId xmlns:a16="http://schemas.microsoft.com/office/drawing/2014/main" id="{B010C78C-2167-7E1E-BC04-F9FD8B525DCD}"/>
                </a:ext>
              </a:extLst>
            </p:cNvPr>
            <p:cNvGraphicFramePr>
              <a:graphicFrameLocks noChangeAspect="1"/>
            </p:cNvGraphicFramePr>
            <p:nvPr>
              <p:extLst>
                <p:ext uri="{D42A27DB-BD31-4B8C-83A1-F6EECF244321}">
                  <p14:modId xmlns:p14="http://schemas.microsoft.com/office/powerpoint/2010/main" val="3246896981"/>
                </p:ext>
              </p:extLst>
            </p:nvPr>
          </p:nvGraphicFramePr>
          <p:xfrm>
            <a:off x="1016887" y="3959820"/>
            <a:ext cx="254000" cy="600710"/>
          </p:xfrm>
          <a:graphic>
            <a:graphicData uri="http://schemas.openxmlformats.org/presentationml/2006/ole">
              <mc:AlternateContent xmlns:mc="http://schemas.openxmlformats.org/markup-compatibility/2006">
                <mc:Choice xmlns:v="urn:schemas-microsoft-com:vml" Requires="v">
                  <p:oleObj r:id="rId8" imgW="177165" imgH="419100" progId="Equation.KSEE3">
                    <p:embed/>
                  </p:oleObj>
                </mc:Choice>
                <mc:Fallback>
                  <p:oleObj r:id="rId8" imgW="177165" imgH="419100" progId="Equation.KSEE3">
                    <p:embed/>
                    <p:pic>
                      <p:nvPicPr>
                        <p:cNvPr id="72" name="对象 71">
                          <a:hlinkClick r:id="" action="ppaction://ole?verb=0"/>
                        </p:cNvPr>
                        <p:cNvPicPr/>
                        <p:nvPr/>
                      </p:nvPicPr>
                      <p:blipFill>
                        <a:blip r:embed="rId9"/>
                        <a:stretch>
                          <a:fillRect/>
                        </a:stretch>
                      </p:blipFill>
                      <p:spPr>
                        <a:xfrm>
                          <a:off x="1016887" y="3959820"/>
                          <a:ext cx="254000" cy="600710"/>
                        </a:xfrm>
                        <a:prstGeom prst="rect">
                          <a:avLst/>
                        </a:prstGeom>
                      </p:spPr>
                    </p:pic>
                  </p:oleObj>
                </mc:Fallback>
              </mc:AlternateContent>
            </a:graphicData>
          </a:graphic>
        </p:graphicFrame>
      </p:grpSp>
      <p:graphicFrame>
        <p:nvGraphicFramePr>
          <p:cNvPr id="73" name="Object 728">
            <a:extLst>
              <a:ext uri="{FF2B5EF4-FFF2-40B4-BE49-F238E27FC236}">
                <a16:creationId xmlns:a16="http://schemas.microsoft.com/office/drawing/2014/main" id="{4678F568-4F7E-D624-750B-D1DD76A922A0}"/>
              </a:ext>
            </a:extLst>
          </p:cNvPr>
          <p:cNvGraphicFramePr>
            <a:graphicFrameLocks noChangeAspect="1"/>
          </p:cNvGraphicFramePr>
          <p:nvPr>
            <p:extLst>
              <p:ext uri="{D42A27DB-BD31-4B8C-83A1-F6EECF244321}">
                <p14:modId xmlns:p14="http://schemas.microsoft.com/office/powerpoint/2010/main" val="3467833808"/>
              </p:ext>
            </p:extLst>
          </p:nvPr>
        </p:nvGraphicFramePr>
        <p:xfrm>
          <a:off x="6501919" y="3930619"/>
          <a:ext cx="2606649" cy="1043561"/>
        </p:xfrm>
        <a:graphic>
          <a:graphicData uri="http://schemas.openxmlformats.org/presentationml/2006/ole">
            <mc:AlternateContent xmlns:mc="http://schemas.openxmlformats.org/markup-compatibility/2006">
              <mc:Choice xmlns:v="urn:schemas-microsoft-com:vml" Requires="v">
                <p:oleObj r:id="rId10" imgW="1965325" imgH="784860" progId="Equation.AxMath">
                  <p:embed/>
                </p:oleObj>
              </mc:Choice>
              <mc:Fallback>
                <p:oleObj r:id="rId10" imgW="1965325" imgH="784860" progId="Equation.AxMath">
                  <p:embed/>
                  <p:pic>
                    <p:nvPicPr>
                      <p:cNvPr id="69" name="Object 728"/>
                      <p:cNvPicPr/>
                      <p:nvPr/>
                    </p:nvPicPr>
                    <p:blipFill>
                      <a:blip r:embed="rId11"/>
                      <a:stretch>
                        <a:fillRect/>
                      </a:stretch>
                    </p:blipFill>
                    <p:spPr>
                      <a:xfrm>
                        <a:off x="6501919" y="3930619"/>
                        <a:ext cx="2606649" cy="1043561"/>
                      </a:xfrm>
                      <a:prstGeom prst="rect">
                        <a:avLst/>
                      </a:prstGeom>
                      <a:noFill/>
                      <a:ln w="38100">
                        <a:noFill/>
                        <a:miter/>
                      </a:ln>
                    </p:spPr>
                  </p:pic>
                </p:oleObj>
              </mc:Fallback>
            </mc:AlternateContent>
          </a:graphicData>
        </a:graphic>
      </p:graphicFrame>
      <p:pic>
        <p:nvPicPr>
          <p:cNvPr id="74" name="ECB019B1-382A-4266-B25C-5B523AA43C14-1">
            <a:extLst>
              <a:ext uri="{FF2B5EF4-FFF2-40B4-BE49-F238E27FC236}">
                <a16:creationId xmlns:a16="http://schemas.microsoft.com/office/drawing/2014/main" id="{6ACBE65E-2540-56C5-51A2-8FDDCC810831}"/>
              </a:ext>
            </a:extLst>
          </p:cNvPr>
          <p:cNvPicPr>
            <a:picLocks noChangeAspect="1"/>
          </p:cNvPicPr>
          <p:nvPr/>
        </p:nvPicPr>
        <p:blipFill>
          <a:blip r:embed="rId12"/>
          <a:srcRect l="5783" t="4491" r="5208" b="32930"/>
          <a:stretch>
            <a:fillRect/>
          </a:stretch>
        </p:blipFill>
        <p:spPr>
          <a:xfrm>
            <a:off x="7188835" y="1503161"/>
            <a:ext cx="4978229" cy="1694734"/>
          </a:xfrm>
          <a:prstGeom prst="rect">
            <a:avLst/>
          </a:prstGeom>
        </p:spPr>
      </p:pic>
      <p:sp>
        <p:nvSpPr>
          <p:cNvPr id="75" name="文本框 74">
            <a:extLst>
              <a:ext uri="{FF2B5EF4-FFF2-40B4-BE49-F238E27FC236}">
                <a16:creationId xmlns:a16="http://schemas.microsoft.com/office/drawing/2014/main" id="{B2D240D7-AAC8-5852-436E-6BDBC99D3AA7}"/>
              </a:ext>
            </a:extLst>
          </p:cNvPr>
          <p:cNvSpPr txBox="1"/>
          <p:nvPr/>
        </p:nvSpPr>
        <p:spPr>
          <a:xfrm>
            <a:off x="444891" y="4566050"/>
            <a:ext cx="2249759" cy="645160"/>
          </a:xfrm>
          <a:prstGeom prst="rect">
            <a:avLst/>
          </a:prstGeom>
          <a:noFill/>
        </p:spPr>
        <p:txBody>
          <a:bodyPr wrap="square" rtlCol="0">
            <a:noAutofit/>
          </a:bodyPr>
          <a:lstStyle/>
          <a:p>
            <a:r>
              <a:rPr lang="en-US" altLang="zh-CN" b="1" dirty="0">
                <a:latin typeface="方正小标宋_GBK" panose="03000509000000000000" charset="-122"/>
                <a:ea typeface="方正小标宋_GBK" panose="03000509000000000000" charset="-122"/>
              </a:rPr>
              <a:t>2</a:t>
            </a:r>
            <a:r>
              <a:rPr lang="zh-CN" altLang="en-US" b="1" dirty="0">
                <a:latin typeface="方正小标宋_GBK" panose="03000509000000000000" charset="-122"/>
                <a:ea typeface="方正小标宋_GBK" panose="03000509000000000000" charset="-122"/>
              </a:rPr>
              <a:t>、平均排队长度：</a:t>
            </a:r>
          </a:p>
        </p:txBody>
      </p:sp>
      <p:graphicFrame>
        <p:nvGraphicFramePr>
          <p:cNvPr id="76" name="Object 739">
            <a:extLst>
              <a:ext uri="{FF2B5EF4-FFF2-40B4-BE49-F238E27FC236}">
                <a16:creationId xmlns:a16="http://schemas.microsoft.com/office/drawing/2014/main" id="{4D19D951-27B7-D9CF-D13E-E38441FB8F2C}"/>
              </a:ext>
            </a:extLst>
          </p:cNvPr>
          <p:cNvGraphicFramePr>
            <a:graphicFrameLocks noChangeAspect="1"/>
          </p:cNvGraphicFramePr>
          <p:nvPr>
            <p:extLst>
              <p:ext uri="{D42A27DB-BD31-4B8C-83A1-F6EECF244321}">
                <p14:modId xmlns:p14="http://schemas.microsoft.com/office/powerpoint/2010/main" val="4188682870"/>
              </p:ext>
            </p:extLst>
          </p:nvPr>
        </p:nvGraphicFramePr>
        <p:xfrm>
          <a:off x="2477689" y="4452400"/>
          <a:ext cx="2613195" cy="713441"/>
        </p:xfrm>
        <a:graphic>
          <a:graphicData uri="http://schemas.openxmlformats.org/presentationml/2006/ole">
            <mc:AlternateContent xmlns:mc="http://schemas.openxmlformats.org/markup-compatibility/2006">
              <mc:Choice xmlns:v="urn:schemas-microsoft-com:vml" Requires="v">
                <p:oleObj r:id="rId13" imgW="1967230" imgH="536575" progId="Equation.AxMath">
                  <p:embed/>
                </p:oleObj>
              </mc:Choice>
              <mc:Fallback>
                <p:oleObj r:id="rId13" imgW="1967230" imgH="536575" progId="Equation.AxMath">
                  <p:embed/>
                  <p:pic>
                    <p:nvPicPr>
                      <p:cNvPr id="79" name="Object 739">
                        <a:extLst>
                          <a:ext uri="{FF2B5EF4-FFF2-40B4-BE49-F238E27FC236}">
                            <a16:creationId xmlns:a16="http://schemas.microsoft.com/office/drawing/2014/main" id="{73A6800E-6301-8361-A43E-5F205825A331}"/>
                          </a:ext>
                        </a:extLst>
                      </p:cNvPr>
                      <p:cNvPicPr/>
                      <p:nvPr/>
                    </p:nvPicPr>
                    <p:blipFill>
                      <a:blip r:embed="rId14"/>
                      <a:stretch>
                        <a:fillRect/>
                      </a:stretch>
                    </p:blipFill>
                    <p:spPr>
                      <a:xfrm>
                        <a:off x="2477689" y="4452400"/>
                        <a:ext cx="2613195" cy="713441"/>
                      </a:xfrm>
                      <a:prstGeom prst="rect">
                        <a:avLst/>
                      </a:prstGeom>
                      <a:noFill/>
                      <a:ln w="38100">
                        <a:noFill/>
                        <a:miter/>
                      </a:ln>
                    </p:spPr>
                  </p:pic>
                </p:oleObj>
              </mc:Fallback>
            </mc:AlternateContent>
          </a:graphicData>
        </a:graphic>
      </p:graphicFrame>
      <p:sp>
        <p:nvSpPr>
          <p:cNvPr id="77" name="文本框 76">
            <a:extLst>
              <a:ext uri="{FF2B5EF4-FFF2-40B4-BE49-F238E27FC236}">
                <a16:creationId xmlns:a16="http://schemas.microsoft.com/office/drawing/2014/main" id="{3AF66148-3055-9553-423E-387DDA735ADB}"/>
              </a:ext>
            </a:extLst>
          </p:cNvPr>
          <p:cNvSpPr txBox="1"/>
          <p:nvPr/>
        </p:nvSpPr>
        <p:spPr>
          <a:xfrm>
            <a:off x="444890" y="5396621"/>
            <a:ext cx="2249759" cy="369332"/>
          </a:xfrm>
          <a:prstGeom prst="rect">
            <a:avLst/>
          </a:prstGeom>
          <a:noFill/>
        </p:spPr>
        <p:txBody>
          <a:bodyPr wrap="square" rtlCol="0">
            <a:spAutoFit/>
          </a:bodyPr>
          <a:lstStyle/>
          <a:p>
            <a:pPr>
              <a:buClrTx/>
              <a:buSzTx/>
              <a:buFontTx/>
            </a:pPr>
            <a:r>
              <a:rPr lang="en-US" altLang="zh-CN" b="1" dirty="0">
                <a:latin typeface="方正小标宋_GBK" panose="03000509000000000000" charset="-122"/>
                <a:ea typeface="方正小标宋_GBK" panose="03000509000000000000" charset="-122"/>
              </a:rPr>
              <a:t>3</a:t>
            </a:r>
            <a:r>
              <a:rPr lang="zh-CN" altLang="en-US" b="1" dirty="0">
                <a:latin typeface="方正小标宋_GBK" panose="03000509000000000000" charset="-122"/>
                <a:ea typeface="方正小标宋_GBK" panose="03000509000000000000" charset="-122"/>
              </a:rPr>
              <a:t>、平均排队时间：</a:t>
            </a:r>
          </a:p>
        </p:txBody>
      </p:sp>
      <p:graphicFrame>
        <p:nvGraphicFramePr>
          <p:cNvPr id="78" name="Object 746">
            <a:extLst>
              <a:ext uri="{FF2B5EF4-FFF2-40B4-BE49-F238E27FC236}">
                <a16:creationId xmlns:a16="http://schemas.microsoft.com/office/drawing/2014/main" id="{EFD2EA40-B2FB-573D-5D7A-E5482CF71414}"/>
              </a:ext>
            </a:extLst>
          </p:cNvPr>
          <p:cNvGraphicFramePr>
            <a:graphicFrameLocks noChangeAspect="1"/>
          </p:cNvGraphicFramePr>
          <p:nvPr>
            <p:extLst>
              <p:ext uri="{D42A27DB-BD31-4B8C-83A1-F6EECF244321}">
                <p14:modId xmlns:p14="http://schemas.microsoft.com/office/powerpoint/2010/main" val="3642598027"/>
              </p:ext>
            </p:extLst>
          </p:nvPr>
        </p:nvGraphicFramePr>
        <p:xfrm>
          <a:off x="2553906" y="5200684"/>
          <a:ext cx="1249927" cy="761206"/>
        </p:xfrm>
        <a:graphic>
          <a:graphicData uri="http://schemas.openxmlformats.org/presentationml/2006/ole">
            <mc:AlternateContent xmlns:mc="http://schemas.openxmlformats.org/markup-compatibility/2006">
              <mc:Choice xmlns:v="urn:schemas-microsoft-com:vml" Requires="v">
                <p:oleObj name="AxMath" r:id="rId15" imgW="804240" imgH="488880" progId="Equation.AxMath">
                  <p:embed/>
                </p:oleObj>
              </mc:Choice>
              <mc:Fallback>
                <p:oleObj name="AxMath" r:id="rId15" imgW="804240" imgH="488880" progId="Equation.AxMath">
                  <p:embed/>
                  <p:pic>
                    <p:nvPicPr>
                      <p:cNvPr id="81" name="Object 746">
                        <a:extLst>
                          <a:ext uri="{FF2B5EF4-FFF2-40B4-BE49-F238E27FC236}">
                            <a16:creationId xmlns:a16="http://schemas.microsoft.com/office/drawing/2014/main" id="{E7087F0E-62C5-9744-A673-7D6E85F0E3F8}"/>
                          </a:ext>
                        </a:extLst>
                      </p:cNvPr>
                      <p:cNvPicPr/>
                      <p:nvPr/>
                    </p:nvPicPr>
                    <p:blipFill>
                      <a:blip r:embed="rId16"/>
                      <a:stretch>
                        <a:fillRect/>
                      </a:stretch>
                    </p:blipFill>
                    <p:spPr>
                      <a:xfrm>
                        <a:off x="2553906" y="5200684"/>
                        <a:ext cx="1249927" cy="761206"/>
                      </a:xfrm>
                      <a:prstGeom prst="rect">
                        <a:avLst/>
                      </a:prstGeom>
                      <a:noFill/>
                      <a:ln w="38100">
                        <a:noFill/>
                        <a:miter/>
                      </a:ln>
                    </p:spPr>
                  </p:pic>
                </p:oleObj>
              </mc:Fallback>
            </mc:AlternateContent>
          </a:graphicData>
        </a:graphic>
      </p:graphicFrame>
      <p:sp>
        <p:nvSpPr>
          <p:cNvPr id="79" name="箭头: 右 78">
            <a:extLst>
              <a:ext uri="{FF2B5EF4-FFF2-40B4-BE49-F238E27FC236}">
                <a16:creationId xmlns:a16="http://schemas.microsoft.com/office/drawing/2014/main" id="{49CA145A-152A-BBF5-EB6B-7632E0C6287A}"/>
              </a:ext>
            </a:extLst>
          </p:cNvPr>
          <p:cNvSpPr/>
          <p:nvPr/>
        </p:nvSpPr>
        <p:spPr>
          <a:xfrm>
            <a:off x="3991491" y="5399030"/>
            <a:ext cx="373418" cy="30647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dirty="0">
              <a:ln>
                <a:solidFill>
                  <a:schemeClr val="accent6"/>
                </a:solidFill>
              </a:ln>
            </a:endParaRPr>
          </a:p>
        </p:txBody>
      </p:sp>
      <p:sp>
        <p:nvSpPr>
          <p:cNvPr id="80" name="矩形 79">
            <a:extLst>
              <a:ext uri="{FF2B5EF4-FFF2-40B4-BE49-F238E27FC236}">
                <a16:creationId xmlns:a16="http://schemas.microsoft.com/office/drawing/2014/main" id="{42C39FFA-6BA5-5E13-6380-30514AB3B952}"/>
              </a:ext>
            </a:extLst>
          </p:cNvPr>
          <p:cNvSpPr/>
          <p:nvPr/>
        </p:nvSpPr>
        <p:spPr>
          <a:xfrm>
            <a:off x="4384224" y="5266769"/>
            <a:ext cx="3057248" cy="523220"/>
          </a:xfrm>
          <a:prstGeom prst="rect">
            <a:avLst/>
          </a:prstGeom>
          <a:noFill/>
        </p:spPr>
        <p:txBody>
          <a:bodyPr wrap="none" lIns="91440" tIns="45720" rIns="91440" bIns="45720">
            <a:spAutoFit/>
          </a:bodyPr>
          <a:lstStyle/>
          <a:p>
            <a:pPr algn="ctr"/>
            <a:r>
              <a:rPr lang="zh-CN" altLang="en-US" sz="2800" b="1" dirty="0">
                <a:ln w="0"/>
                <a:solidFill>
                  <a:schemeClr val="accent1"/>
                </a:solidFill>
                <a:effectLst>
                  <a:outerShdw blurRad="38100" dist="25400" dir="5400000" algn="ctr" rotWithShape="0">
                    <a:srgbClr val="6E747A">
                      <a:alpha val="43000"/>
                    </a:srgbClr>
                  </a:outerShdw>
                </a:effectLst>
              </a:rPr>
              <a:t>充电排队</a:t>
            </a:r>
            <a:r>
              <a:rPr lang="zh-CN" altLang="en-US" sz="2800" b="1" cap="none" spc="0" dirty="0">
                <a:ln w="0"/>
                <a:solidFill>
                  <a:schemeClr val="accent1"/>
                </a:solidFill>
                <a:effectLst>
                  <a:outerShdw blurRad="38100" dist="25400" dir="5400000" algn="ctr" rotWithShape="0">
                    <a:srgbClr val="6E747A">
                      <a:alpha val="43000"/>
                    </a:srgbClr>
                  </a:outerShdw>
                </a:effectLst>
              </a:rPr>
              <a:t>时间成本</a:t>
            </a:r>
          </a:p>
        </p:txBody>
      </p:sp>
      <p:sp>
        <p:nvSpPr>
          <p:cNvPr id="81" name="箭头: 右 80">
            <a:extLst>
              <a:ext uri="{FF2B5EF4-FFF2-40B4-BE49-F238E27FC236}">
                <a16:creationId xmlns:a16="http://schemas.microsoft.com/office/drawing/2014/main" id="{C9F10C93-DF5C-FCE2-2D36-9BACD300403C}"/>
              </a:ext>
            </a:extLst>
          </p:cNvPr>
          <p:cNvSpPr/>
          <p:nvPr/>
        </p:nvSpPr>
        <p:spPr>
          <a:xfrm>
            <a:off x="5309995" y="6220512"/>
            <a:ext cx="373418" cy="30647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dirty="0">
              <a:ln>
                <a:solidFill>
                  <a:schemeClr val="accent6"/>
                </a:solidFill>
              </a:ln>
            </a:endParaRPr>
          </a:p>
        </p:txBody>
      </p:sp>
      <p:sp>
        <p:nvSpPr>
          <p:cNvPr id="82" name="矩形 81">
            <a:extLst>
              <a:ext uri="{FF2B5EF4-FFF2-40B4-BE49-F238E27FC236}">
                <a16:creationId xmlns:a16="http://schemas.microsoft.com/office/drawing/2014/main" id="{C527669F-F748-EC04-68AC-194EF1834209}"/>
              </a:ext>
            </a:extLst>
          </p:cNvPr>
          <p:cNvSpPr/>
          <p:nvPr/>
        </p:nvSpPr>
        <p:spPr>
          <a:xfrm>
            <a:off x="5608295" y="6080375"/>
            <a:ext cx="3416321" cy="523220"/>
          </a:xfrm>
          <a:prstGeom prst="rect">
            <a:avLst/>
          </a:prstGeom>
          <a:noFill/>
        </p:spPr>
        <p:txBody>
          <a:bodyPr wrap="none" lIns="91440" tIns="45720" rIns="91440" bIns="45720">
            <a:spAutoFit/>
          </a:bodyPr>
          <a:lstStyle/>
          <a:p>
            <a:pPr algn="ctr"/>
            <a:r>
              <a:rPr lang="zh-CN" altLang="en-US" sz="2800" b="1" cap="none" spc="0" dirty="0">
                <a:ln w="0"/>
                <a:solidFill>
                  <a:schemeClr val="accent1"/>
                </a:solidFill>
                <a:effectLst>
                  <a:outerShdw blurRad="38100" dist="25400" dir="5400000" algn="ctr" rotWithShape="0">
                    <a:srgbClr val="6E747A">
                      <a:alpha val="43000"/>
                    </a:srgbClr>
                  </a:outerShdw>
                </a:effectLst>
              </a:rPr>
              <a:t>充电排队时间标准差</a:t>
            </a:r>
          </a:p>
        </p:txBody>
      </p:sp>
      <p:sp>
        <p:nvSpPr>
          <p:cNvPr id="83" name="文本框 82">
            <a:extLst>
              <a:ext uri="{FF2B5EF4-FFF2-40B4-BE49-F238E27FC236}">
                <a16:creationId xmlns:a16="http://schemas.microsoft.com/office/drawing/2014/main" id="{406FE60F-CA99-6632-4ED5-CE11CED8710F}"/>
              </a:ext>
            </a:extLst>
          </p:cNvPr>
          <p:cNvSpPr txBox="1"/>
          <p:nvPr/>
        </p:nvSpPr>
        <p:spPr>
          <a:xfrm>
            <a:off x="408940" y="6220512"/>
            <a:ext cx="2457789" cy="369332"/>
          </a:xfrm>
          <a:prstGeom prst="rect">
            <a:avLst/>
          </a:prstGeom>
          <a:noFill/>
        </p:spPr>
        <p:txBody>
          <a:bodyPr wrap="square" rtlCol="0">
            <a:spAutoFit/>
          </a:bodyPr>
          <a:lstStyle/>
          <a:p>
            <a:pPr>
              <a:buClrTx/>
              <a:buSzTx/>
              <a:buFontTx/>
            </a:pPr>
            <a:r>
              <a:rPr lang="en-US" altLang="zh-CN" b="1" dirty="0">
                <a:latin typeface="方正小标宋_GBK" panose="03000509000000000000" charset="-122"/>
                <a:ea typeface="方正小标宋_GBK" panose="03000509000000000000" charset="-122"/>
              </a:rPr>
              <a:t>4</a:t>
            </a:r>
            <a:r>
              <a:rPr lang="zh-CN" altLang="en-US" b="1" dirty="0">
                <a:latin typeface="方正小标宋_GBK" panose="03000509000000000000" charset="-122"/>
                <a:ea typeface="方正小标宋_GBK" panose="03000509000000000000" charset="-122"/>
              </a:rPr>
              <a:t>、充电站负载均衡度：</a:t>
            </a:r>
          </a:p>
        </p:txBody>
      </p:sp>
      <p:graphicFrame>
        <p:nvGraphicFramePr>
          <p:cNvPr id="88" name="Object 746">
            <a:extLst>
              <a:ext uri="{FF2B5EF4-FFF2-40B4-BE49-F238E27FC236}">
                <a16:creationId xmlns:a16="http://schemas.microsoft.com/office/drawing/2014/main" id="{D1BE139C-6631-39E8-0118-A95122DD4B06}"/>
              </a:ext>
            </a:extLst>
          </p:cNvPr>
          <p:cNvGraphicFramePr>
            <a:graphicFrameLocks noChangeAspect="1"/>
          </p:cNvGraphicFramePr>
          <p:nvPr>
            <p:extLst>
              <p:ext uri="{D42A27DB-BD31-4B8C-83A1-F6EECF244321}">
                <p14:modId xmlns:p14="http://schemas.microsoft.com/office/powerpoint/2010/main" val="3724567329"/>
              </p:ext>
            </p:extLst>
          </p:nvPr>
        </p:nvGraphicFramePr>
        <p:xfrm>
          <a:off x="2852206" y="5948476"/>
          <a:ext cx="2457789" cy="749145"/>
        </p:xfrm>
        <a:graphic>
          <a:graphicData uri="http://schemas.openxmlformats.org/presentationml/2006/ole">
            <mc:AlternateContent xmlns:mc="http://schemas.openxmlformats.org/markup-compatibility/2006">
              <mc:Choice xmlns:v="urn:schemas-microsoft-com:vml" Requires="v">
                <p:oleObj name="AxMath" r:id="rId17" imgW="1994040" imgH="606240" progId="Equation.AxMath">
                  <p:embed/>
                </p:oleObj>
              </mc:Choice>
              <mc:Fallback>
                <p:oleObj name="AxMath" r:id="rId17" imgW="1994040" imgH="606240" progId="Equation.AxMath">
                  <p:embed/>
                  <p:pic>
                    <p:nvPicPr>
                      <p:cNvPr id="78" name="Object 746">
                        <a:extLst>
                          <a:ext uri="{FF2B5EF4-FFF2-40B4-BE49-F238E27FC236}">
                            <a16:creationId xmlns:a16="http://schemas.microsoft.com/office/drawing/2014/main" id="{EFD2EA40-B2FB-573D-5D7A-E5482CF71414}"/>
                          </a:ext>
                        </a:extLst>
                      </p:cNvPr>
                      <p:cNvPicPr/>
                      <p:nvPr/>
                    </p:nvPicPr>
                    <p:blipFill>
                      <a:blip r:embed="rId18"/>
                      <a:stretch>
                        <a:fillRect/>
                      </a:stretch>
                    </p:blipFill>
                    <p:spPr>
                      <a:xfrm>
                        <a:off x="2852206" y="5948476"/>
                        <a:ext cx="2457789" cy="74914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2469753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84360-E132-3CD4-6A28-92E2DA4E2493}"/>
            </a:ext>
          </a:extLst>
        </p:cNvPr>
        <p:cNvGrpSpPr/>
        <p:nvPr/>
      </p:nvGrpSpPr>
      <p:grpSpPr>
        <a:xfrm>
          <a:off x="0" y="0"/>
          <a:ext cx="0" cy="0"/>
          <a:chOff x="0" y="0"/>
          <a:chExt cx="0" cy="0"/>
        </a:xfrm>
      </p:grpSpPr>
      <p:pic>
        <p:nvPicPr>
          <p:cNvPr id="68" name="图片 67" descr="图表, 散点图&#10;&#10;AI 生成的内容可能不正确。">
            <a:extLst>
              <a:ext uri="{FF2B5EF4-FFF2-40B4-BE49-F238E27FC236}">
                <a16:creationId xmlns:a16="http://schemas.microsoft.com/office/drawing/2014/main" id="{61406689-1228-592D-14A5-5EAE2D1FA7DA}"/>
              </a:ext>
            </a:extLst>
          </p:cNvPr>
          <p:cNvPicPr>
            <a:picLocks noChangeAspect="1"/>
          </p:cNvPicPr>
          <p:nvPr/>
        </p:nvPicPr>
        <p:blipFill>
          <a:blip r:embed="rId4"/>
          <a:stretch>
            <a:fillRect/>
          </a:stretch>
        </p:blipFill>
        <p:spPr>
          <a:xfrm>
            <a:off x="378628" y="3525664"/>
            <a:ext cx="5214442" cy="3128665"/>
          </a:xfrm>
          <a:prstGeom prst="rect">
            <a:avLst/>
          </a:prstGeom>
        </p:spPr>
      </p:pic>
      <p:sp>
        <p:nvSpPr>
          <p:cNvPr id="23" name="标题 1">
            <a:extLst>
              <a:ext uri="{FF2B5EF4-FFF2-40B4-BE49-F238E27FC236}">
                <a16:creationId xmlns:a16="http://schemas.microsoft.com/office/drawing/2014/main" id="{5B827B62-8E04-B15D-42D9-40C92357D5DF}"/>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E08BDE04-5C24-0F96-1E59-DA3BFC19E60C}"/>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577BB4F5-A3EF-CECD-FEEE-7CC62268281F}"/>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800" b="1" dirty="0">
                <a:latin typeface="微软雅黑" panose="020B0503020204020204" pitchFamily="34" charset="-122"/>
                <a:ea typeface="微软雅黑" panose="020B0503020204020204" pitchFamily="34" charset="-122"/>
              </a:rPr>
              <a:t>四、技术方案</a:t>
            </a:r>
            <a:r>
              <a:rPr lang="en-US" altLang="zh-CN" sz="28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多目标优化</a:t>
            </a:r>
            <a:endParaRPr lang="zh-CN" altLang="en-US" sz="24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80FFCFB-10BE-DB5C-7900-869E41221483}"/>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74033941-085B-8975-944F-5EFB260B6987}"/>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102A5BCD-AFC1-6272-AE36-3A1EE3492C26}"/>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315C26AF-1060-7454-E18F-CDE121492DC8}"/>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F0863D6B-7878-AF49-1896-DCCF90FD54E3}"/>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F79EF134-326F-9C31-88E0-2D82760A3C4B}"/>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10120F1F-7FF1-57F8-A173-0F994C1A0813}"/>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E77C08EA-881A-E72F-ED42-19742A4B3C55}"/>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FC3529FB-C4F1-B610-A95B-A9F36D7C5DEB}"/>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7926DBCD-3A45-CB27-04CC-267812C73E48}"/>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17438146-651F-F270-1EF4-7CE833DB1F87}"/>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DAEAE930-4CD7-5AE7-3648-B81A89A7CA28}"/>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EFB2FAA7-7B40-88E5-F358-302DE3D7C0EA}"/>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D9B96660-09DD-D974-9437-678D77D41365}"/>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7322569F-2B3A-1214-0D88-AD414E9E4BA4}"/>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FED3CD17-8B01-5C57-9BE4-E3589A7908C8}"/>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3DEAD826-38E3-CB28-2789-22A41056E8F8}"/>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7A6A1830-DDEC-4E82-10FE-F79A7F363B66}"/>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51C967AA-ABBF-F9C6-CDE5-7BD640495850}"/>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1F066CBA-E2B7-7D8E-A4C6-A9B73A9C774D}"/>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D97B2E0F-899E-51DA-418A-920D4E083751}"/>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2B443536-B20D-6994-48D6-3A7868B737CF}"/>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348E665A-F231-705D-37E9-1FC5B79EFBCA}"/>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FBC89171-D471-63A7-C3FA-3E05B0E233C3}"/>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3F8EC5E6-F25D-AF0A-7C68-12291F22E425}"/>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1C2C47A4-1514-C07A-47C7-8CDDBB57EDD1}"/>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AC15C98A-8D60-AF40-1CB5-4B19897C9934}"/>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C786B6F2-070D-A00A-A7CE-773D21A99412}"/>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6C8B6D83-C4F4-D603-07F1-21117F624BEF}"/>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DBFDE11C-0565-CDD5-AE2F-EEA26FDF91C1}"/>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3B60B2D9-AC63-3FBC-4FCE-10BD21F2622B}"/>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E318928E-CF7B-5FCB-6B63-EA92E4B24611}"/>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3EE517E9-8559-D67D-0C41-821C26AF870C}"/>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14BF3CFF-1CD6-DCC3-993C-98026BEE7A6B}"/>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AD9F902D-02D0-849C-DC17-3E9CF24B9E90}"/>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1B503D52-8A24-6B62-A848-800327A3ABA9}"/>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C9BA119E-651F-ADE0-BA5F-BB725F8F5BB7}"/>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6BE87F29-600D-031F-C2C8-177C0DC7D204}"/>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49C14887-514C-90E3-287C-555E5B4AA800}"/>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FA96592E-2F87-BFDF-FFFF-B9E3AB23A98C}"/>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EE06501C-4099-34E3-8085-2FBB52957007}"/>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7E6D7365-174F-6FD8-6E4C-1033E0DC2573}"/>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1998EC2B-693A-3915-319F-869670EACAF1}"/>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A1DEE960-7FCC-AC96-94F6-9CDF6037911E}"/>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A7FE56FF-F0EC-3B0D-0877-3457390B3EEF}"/>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AF155DC3-33C3-B292-D384-CB7228EB0357}"/>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7EE9ABBF-693D-0D46-665E-554763216677}"/>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7EAC5813-3F74-8D9C-833B-22E219B28A3D}"/>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B38FA534-5F49-36C0-BC4F-897E272F6E57}"/>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02698F4A-FC04-ED23-BC7B-59AC65B9D706}"/>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7F597BD5-CE42-4A18-2300-DA2089D66755}"/>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AEBF771E-5649-59AB-7983-ED03FD936E2F}"/>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B1EAB2DD-1340-4274-BE7F-796C197FE711}"/>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F64F82EF-7159-8E9F-09EF-A7D2DC76BAAE}"/>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93F11882-DC7F-FC83-5D34-668EFA088B12}"/>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6F9DD5C5-A969-F147-BE58-3A5BCDFA4CB8}"/>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05B88228-1F60-9080-AE0B-21FD54E52D4D}"/>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6D80F7C5-4103-D8B1-3F7B-5C46969BD3B8}"/>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A06D5025-DDA5-3126-0800-9A4452CD1724}"/>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AF500A3F-51B5-F2AE-C6C5-16A50115E20F}"/>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6" name="图片 65">
            <a:extLst>
              <a:ext uri="{FF2B5EF4-FFF2-40B4-BE49-F238E27FC236}">
                <a16:creationId xmlns:a16="http://schemas.microsoft.com/office/drawing/2014/main" id="{D74B7F28-9E41-79C4-8F3B-E37024ECA32B}"/>
              </a:ext>
            </a:extLst>
          </p:cNvPr>
          <p:cNvPicPr>
            <a:picLocks noChangeAspect="1"/>
          </p:cNvPicPr>
          <p:nvPr/>
        </p:nvPicPr>
        <p:blipFill>
          <a:blip r:embed="rId5"/>
          <a:stretch>
            <a:fillRect/>
          </a:stretch>
        </p:blipFill>
        <p:spPr>
          <a:xfrm>
            <a:off x="6251956" y="3686450"/>
            <a:ext cx="5306280" cy="2833170"/>
          </a:xfrm>
          <a:prstGeom prst="rect">
            <a:avLst/>
          </a:prstGeom>
        </p:spPr>
      </p:pic>
      <p:pic>
        <p:nvPicPr>
          <p:cNvPr id="67" name="图片 66">
            <a:extLst>
              <a:ext uri="{FF2B5EF4-FFF2-40B4-BE49-F238E27FC236}">
                <a16:creationId xmlns:a16="http://schemas.microsoft.com/office/drawing/2014/main" id="{A36584BA-CA85-D4DB-65C5-4BAEF81B7A2B}"/>
              </a:ext>
            </a:extLst>
          </p:cNvPr>
          <p:cNvPicPr>
            <a:picLocks noChangeAspect="1"/>
          </p:cNvPicPr>
          <p:nvPr/>
        </p:nvPicPr>
        <p:blipFill>
          <a:blip r:embed="rId6"/>
          <a:srcRect t="-529"/>
          <a:stretch>
            <a:fillRect/>
          </a:stretch>
        </p:blipFill>
        <p:spPr>
          <a:xfrm>
            <a:off x="6251956" y="932526"/>
            <a:ext cx="5306279" cy="2752439"/>
          </a:xfrm>
          <a:prstGeom prst="rect">
            <a:avLst/>
          </a:prstGeom>
        </p:spPr>
      </p:pic>
      <p:cxnSp>
        <p:nvCxnSpPr>
          <p:cNvPr id="69" name="直接箭头连接符 68">
            <a:extLst>
              <a:ext uri="{FF2B5EF4-FFF2-40B4-BE49-F238E27FC236}">
                <a16:creationId xmlns:a16="http://schemas.microsoft.com/office/drawing/2014/main" id="{D30BCE17-9CE4-FF73-9CD2-996C77DEAB99}"/>
              </a:ext>
            </a:extLst>
          </p:cNvPr>
          <p:cNvCxnSpPr>
            <a:cxnSpLocks/>
          </p:cNvCxnSpPr>
          <p:nvPr/>
        </p:nvCxnSpPr>
        <p:spPr>
          <a:xfrm>
            <a:off x="5288973" y="1932710"/>
            <a:ext cx="962983"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32E08825-58B7-B573-C8DA-86AC9A88D6F2}"/>
              </a:ext>
            </a:extLst>
          </p:cNvPr>
          <p:cNvGrpSpPr/>
          <p:nvPr/>
        </p:nvGrpSpPr>
        <p:grpSpPr>
          <a:xfrm>
            <a:off x="-52898" y="1045893"/>
            <a:ext cx="3547766" cy="1532878"/>
            <a:chOff x="1566936" y="1151890"/>
            <a:chExt cx="3547766" cy="1532878"/>
          </a:xfrm>
        </p:grpSpPr>
        <p:sp>
          <p:nvSpPr>
            <p:cNvPr id="71" name="矩形 70">
              <a:extLst>
                <a:ext uri="{FF2B5EF4-FFF2-40B4-BE49-F238E27FC236}">
                  <a16:creationId xmlns:a16="http://schemas.microsoft.com/office/drawing/2014/main" id="{D4237834-5483-F15A-D743-3D73A91CE5C7}"/>
                </a:ext>
              </a:extLst>
            </p:cNvPr>
            <p:cNvSpPr/>
            <p:nvPr/>
          </p:nvSpPr>
          <p:spPr>
            <a:xfrm>
              <a:off x="1900361" y="1151890"/>
              <a:ext cx="3214341" cy="461665"/>
            </a:xfrm>
            <a:prstGeom prst="rect">
              <a:avLst/>
            </a:prstGeom>
            <a:noFill/>
          </p:spPr>
          <p:txBody>
            <a:bodyPr wrap="none" lIns="91440" tIns="45720" rIns="91440" bIns="45720">
              <a:spAutoFit/>
            </a:bodyPr>
            <a:lstStyle/>
            <a:p>
              <a:pPr algn="ctr"/>
              <a:r>
                <a:rPr lang="zh-CN" altLang="en-US" sz="2400" b="1" dirty="0">
                  <a:ln w="0"/>
                  <a:solidFill>
                    <a:schemeClr val="accent1"/>
                  </a:solidFill>
                  <a:effectLst>
                    <a:outerShdw blurRad="38100" dist="25400" dir="5400000" algn="ctr" rotWithShape="0">
                      <a:srgbClr val="6E747A">
                        <a:alpha val="43000"/>
                      </a:srgbClr>
                    </a:outerShdw>
                  </a:effectLst>
                </a:rPr>
                <a:t>充电排队</a:t>
              </a:r>
              <a:r>
                <a:rPr lang="zh-CN" altLang="en-US" sz="2400" b="1" cap="none" spc="0" dirty="0">
                  <a:ln w="0"/>
                  <a:solidFill>
                    <a:schemeClr val="accent1"/>
                  </a:solidFill>
                  <a:effectLst>
                    <a:outerShdw blurRad="38100" dist="25400" dir="5400000" algn="ctr" rotWithShape="0">
                      <a:srgbClr val="6E747A">
                        <a:alpha val="43000"/>
                      </a:srgbClr>
                    </a:outerShdw>
                  </a:effectLst>
                </a:rPr>
                <a:t>时间成本</a:t>
              </a:r>
              <a:r>
                <a:rPr lang="en-US" altLang="zh-CN" sz="2400" b="1" cap="none" spc="0" dirty="0">
                  <a:ln w="0"/>
                  <a:solidFill>
                    <a:schemeClr val="accent1"/>
                  </a:solidFill>
                  <a:effectLst>
                    <a:outerShdw blurRad="38100" dist="25400" dir="5400000" algn="ctr" rotWithShape="0">
                      <a:srgbClr val="6E747A">
                        <a:alpha val="43000"/>
                      </a:srgbClr>
                    </a:outerShdw>
                  </a:effectLst>
                </a:rPr>
                <a:t>(C1)</a:t>
              </a:r>
              <a:endParaRPr lang="zh-CN" altLang="en-US" sz="2400" b="1" cap="none" spc="0" dirty="0">
                <a:ln w="0"/>
                <a:solidFill>
                  <a:schemeClr val="accent1"/>
                </a:solidFill>
                <a:effectLst>
                  <a:outerShdw blurRad="38100" dist="25400" dir="5400000" algn="ctr" rotWithShape="0">
                    <a:srgbClr val="6E747A">
                      <a:alpha val="43000"/>
                    </a:srgbClr>
                  </a:outerShdw>
                </a:effectLst>
              </a:endParaRPr>
            </a:p>
          </p:txBody>
        </p:sp>
        <p:sp>
          <p:nvSpPr>
            <p:cNvPr id="72" name="矩形 71">
              <a:extLst>
                <a:ext uri="{FF2B5EF4-FFF2-40B4-BE49-F238E27FC236}">
                  <a16:creationId xmlns:a16="http://schemas.microsoft.com/office/drawing/2014/main" id="{D3C88C73-A15E-9F61-A0D7-C35B9316E915}"/>
                </a:ext>
              </a:extLst>
            </p:cNvPr>
            <p:cNvSpPr/>
            <p:nvPr/>
          </p:nvSpPr>
          <p:spPr>
            <a:xfrm>
              <a:off x="1566936" y="2223103"/>
              <a:ext cx="3522118" cy="461665"/>
            </a:xfrm>
            <a:prstGeom prst="rect">
              <a:avLst/>
            </a:prstGeom>
            <a:noFill/>
          </p:spPr>
          <p:txBody>
            <a:bodyPr wrap="none" lIns="91440" tIns="45720" rIns="91440" bIns="45720">
              <a:spAutoFit/>
            </a:bodyPr>
            <a:lstStyle/>
            <a:p>
              <a:pPr algn="ctr"/>
              <a:r>
                <a:rPr lang="zh-CN" altLang="en-US" sz="2400" b="1" cap="none" spc="0" dirty="0">
                  <a:ln w="0"/>
                  <a:solidFill>
                    <a:schemeClr val="accent1"/>
                  </a:solidFill>
                  <a:effectLst>
                    <a:outerShdw blurRad="38100" dist="25400" dir="5400000" algn="ctr" rotWithShape="0">
                      <a:srgbClr val="6E747A">
                        <a:alpha val="43000"/>
                      </a:srgbClr>
                    </a:outerShdw>
                  </a:effectLst>
                </a:rPr>
                <a:t>充电排队时间标准差</a:t>
              </a:r>
              <a:r>
                <a:rPr lang="en-US" altLang="zh-CN" sz="2400" b="1" cap="none" spc="0" dirty="0">
                  <a:ln w="0"/>
                  <a:solidFill>
                    <a:schemeClr val="accent1"/>
                  </a:solidFill>
                  <a:effectLst>
                    <a:outerShdw blurRad="38100" dist="25400" dir="5400000" algn="ctr" rotWithShape="0">
                      <a:srgbClr val="6E747A">
                        <a:alpha val="43000"/>
                      </a:srgbClr>
                    </a:outerShdw>
                  </a:effectLst>
                </a:rPr>
                <a:t>(C3)</a:t>
              </a:r>
              <a:endParaRPr lang="zh-CN" altLang="en-US" sz="2400" b="1" cap="none" spc="0" dirty="0">
                <a:ln w="0"/>
                <a:solidFill>
                  <a:schemeClr val="accent1"/>
                </a:solidFill>
                <a:effectLst>
                  <a:outerShdw blurRad="38100" dist="25400" dir="5400000" algn="ctr" rotWithShape="0">
                    <a:srgbClr val="6E747A">
                      <a:alpha val="43000"/>
                    </a:srgbClr>
                  </a:outerShdw>
                </a:effectLst>
              </a:endParaRPr>
            </a:p>
          </p:txBody>
        </p:sp>
        <p:sp>
          <p:nvSpPr>
            <p:cNvPr id="73" name="矩形 72">
              <a:extLst>
                <a:ext uri="{FF2B5EF4-FFF2-40B4-BE49-F238E27FC236}">
                  <a16:creationId xmlns:a16="http://schemas.microsoft.com/office/drawing/2014/main" id="{5BD44819-A9F9-7EB7-6D40-BCE620913223}"/>
                </a:ext>
              </a:extLst>
            </p:cNvPr>
            <p:cNvSpPr/>
            <p:nvPr/>
          </p:nvSpPr>
          <p:spPr>
            <a:xfrm>
              <a:off x="1900361" y="1687496"/>
              <a:ext cx="3214341" cy="461665"/>
            </a:xfrm>
            <a:prstGeom prst="rect">
              <a:avLst/>
            </a:prstGeom>
            <a:noFill/>
          </p:spPr>
          <p:txBody>
            <a:bodyPr wrap="none" lIns="91440" tIns="45720" rIns="91440" bIns="45720">
              <a:spAutoFit/>
            </a:bodyPr>
            <a:lstStyle/>
            <a:p>
              <a:pPr algn="ctr"/>
              <a:r>
                <a:rPr lang="zh-CN" altLang="en-US" sz="2400" b="1" cap="none" spc="0" dirty="0">
                  <a:ln w="0"/>
                  <a:solidFill>
                    <a:schemeClr val="accent1"/>
                  </a:solidFill>
                  <a:effectLst>
                    <a:outerShdw blurRad="38100" dist="25400" dir="5400000" algn="ctr" rotWithShape="0">
                      <a:srgbClr val="6E747A">
                        <a:alpha val="43000"/>
                      </a:srgbClr>
                    </a:outerShdw>
                  </a:effectLst>
                </a:rPr>
                <a:t>路程行驶时间成本</a:t>
              </a:r>
              <a:r>
                <a:rPr lang="en-US" altLang="zh-CN" sz="2400" b="1" cap="none" spc="0" dirty="0">
                  <a:ln w="0"/>
                  <a:solidFill>
                    <a:schemeClr val="accent1"/>
                  </a:solidFill>
                  <a:effectLst>
                    <a:outerShdw blurRad="38100" dist="25400" dir="5400000" algn="ctr" rotWithShape="0">
                      <a:srgbClr val="6E747A">
                        <a:alpha val="43000"/>
                      </a:srgbClr>
                    </a:outerShdw>
                  </a:effectLst>
                </a:rPr>
                <a:t>(C2)</a:t>
              </a:r>
              <a:endParaRPr lang="zh-CN" altLang="en-US" sz="2400" b="1" cap="none" spc="0" dirty="0">
                <a:ln w="0"/>
                <a:solidFill>
                  <a:schemeClr val="accent1"/>
                </a:solidFill>
                <a:effectLst>
                  <a:outerShdw blurRad="38100" dist="25400" dir="5400000" algn="ctr" rotWithShape="0">
                    <a:srgbClr val="6E747A">
                      <a:alpha val="43000"/>
                    </a:srgbClr>
                  </a:outerShdw>
                </a:effectLst>
              </a:endParaRPr>
            </a:p>
          </p:txBody>
        </p:sp>
      </p:grpSp>
      <p:sp>
        <p:nvSpPr>
          <p:cNvPr id="74" name="左大括号 73">
            <a:extLst>
              <a:ext uri="{FF2B5EF4-FFF2-40B4-BE49-F238E27FC236}">
                <a16:creationId xmlns:a16="http://schemas.microsoft.com/office/drawing/2014/main" id="{2AEE3873-31A4-1632-683A-821CB16A6405}"/>
              </a:ext>
            </a:extLst>
          </p:cNvPr>
          <p:cNvSpPr/>
          <p:nvPr/>
        </p:nvSpPr>
        <p:spPr>
          <a:xfrm rot="10800000">
            <a:off x="3363809" y="1230045"/>
            <a:ext cx="338231" cy="1341549"/>
          </a:xfrm>
          <a:prstGeom prst="leftBrace">
            <a:avLst>
              <a:gd name="adj1" fmla="val 122061"/>
              <a:gd name="adj2" fmla="val 4557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r"/>
            <a:endParaRPr lang="zh-CN" altLang="en-US" dirty="0"/>
          </a:p>
        </p:txBody>
      </p:sp>
      <p:sp>
        <p:nvSpPr>
          <p:cNvPr id="77" name="文本框 76">
            <a:extLst>
              <a:ext uri="{FF2B5EF4-FFF2-40B4-BE49-F238E27FC236}">
                <a16:creationId xmlns:a16="http://schemas.microsoft.com/office/drawing/2014/main" id="{23695D25-7F8E-5B06-EC02-12F5CD3DA753}"/>
              </a:ext>
            </a:extLst>
          </p:cNvPr>
          <p:cNvSpPr txBox="1"/>
          <p:nvPr/>
        </p:nvSpPr>
        <p:spPr>
          <a:xfrm>
            <a:off x="3632129" y="1662815"/>
            <a:ext cx="1726756" cy="523220"/>
          </a:xfrm>
          <a:prstGeom prst="rect">
            <a:avLst/>
          </a:prstGeom>
          <a:noFill/>
        </p:spPr>
        <p:txBody>
          <a:bodyPr wrap="none" rtlCol="0">
            <a:spAutoFit/>
          </a:bodyPr>
          <a:lstStyle/>
          <a:p>
            <a:pPr algn="ctr"/>
            <a:r>
              <a:rPr lang="en-US" altLang="zh-CN" sz="2800" b="1" dirty="0">
                <a:ln w="0"/>
                <a:solidFill>
                  <a:srgbClr val="C00000"/>
                </a:solidFill>
                <a:effectLst>
                  <a:outerShdw blurRad="38100" dist="25400" dir="5400000" algn="ctr" rotWithShape="0">
                    <a:srgbClr val="6E747A">
                      <a:alpha val="43000"/>
                    </a:srgbClr>
                  </a:outerShdw>
                </a:effectLst>
              </a:rPr>
              <a:t>Min(cost)</a:t>
            </a:r>
            <a:endParaRPr lang="zh-CN" altLang="en-US" sz="2800" b="1" dirty="0">
              <a:ln w="0"/>
              <a:solidFill>
                <a:srgbClr val="C00000"/>
              </a:solidFill>
              <a:effectLst>
                <a:outerShdw blurRad="38100" dist="25400" dir="5400000" algn="ctr" rotWithShape="0">
                  <a:srgbClr val="6E747A">
                    <a:alpha val="43000"/>
                  </a:srgbClr>
                </a:outerShdw>
              </a:effectLst>
            </a:endParaRPr>
          </a:p>
        </p:txBody>
      </p:sp>
      <p:graphicFrame>
        <p:nvGraphicFramePr>
          <p:cNvPr id="79" name="对象 78">
            <a:extLst>
              <a:ext uri="{FF2B5EF4-FFF2-40B4-BE49-F238E27FC236}">
                <a16:creationId xmlns:a16="http://schemas.microsoft.com/office/drawing/2014/main" id="{E01112C9-3B75-6AFA-F9D6-A1BF889EBA32}"/>
              </a:ext>
            </a:extLst>
          </p:cNvPr>
          <p:cNvGraphicFramePr>
            <a:graphicFrameLocks noChangeAspect="1"/>
          </p:cNvGraphicFramePr>
          <p:nvPr>
            <p:extLst>
              <p:ext uri="{D42A27DB-BD31-4B8C-83A1-F6EECF244321}">
                <p14:modId xmlns:p14="http://schemas.microsoft.com/office/powerpoint/2010/main" val="1526574744"/>
              </p:ext>
            </p:extLst>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7" imgW="914400" imgH="198720" progId="Equation.DSMT4">
                  <p:embed/>
                </p:oleObj>
              </mc:Choice>
              <mc:Fallback>
                <p:oleObj name="Equation" r:id="rId7" imgW="914400" imgH="198720" progId="Equation.DSMT4">
                  <p:embed/>
                  <p:pic>
                    <p:nvPicPr>
                      <p:cNvPr id="0" name=""/>
                      <p:cNvPicPr/>
                      <p:nvPr/>
                    </p:nvPicPr>
                    <p:blipFill>
                      <a:blip r:embed="rId8"/>
                      <a:stretch>
                        <a:fillRect/>
                      </a:stretch>
                    </p:blipFill>
                    <p:spPr>
                      <a:xfrm>
                        <a:off x="4927600" y="2641600"/>
                        <a:ext cx="914400" cy="198438"/>
                      </a:xfrm>
                      <a:prstGeom prst="rect">
                        <a:avLst/>
                      </a:prstGeom>
                    </p:spPr>
                  </p:pic>
                </p:oleObj>
              </mc:Fallback>
            </mc:AlternateContent>
          </a:graphicData>
        </a:graphic>
      </p:graphicFrame>
      <p:graphicFrame>
        <p:nvGraphicFramePr>
          <p:cNvPr id="81" name="对象 80">
            <a:extLst>
              <a:ext uri="{FF2B5EF4-FFF2-40B4-BE49-F238E27FC236}">
                <a16:creationId xmlns:a16="http://schemas.microsoft.com/office/drawing/2014/main" id="{974F62A4-1B34-7005-0E90-945CB51DC00F}"/>
              </a:ext>
            </a:extLst>
          </p:cNvPr>
          <p:cNvGraphicFramePr>
            <a:graphicFrameLocks noChangeAspect="1"/>
          </p:cNvGraphicFramePr>
          <p:nvPr>
            <p:extLst>
              <p:ext uri="{D42A27DB-BD31-4B8C-83A1-F6EECF244321}">
                <p14:modId xmlns:p14="http://schemas.microsoft.com/office/powerpoint/2010/main" val="1379533386"/>
              </p:ext>
            </p:extLst>
          </p:nvPr>
        </p:nvGraphicFramePr>
        <p:xfrm>
          <a:off x="725602" y="2698575"/>
          <a:ext cx="4375150" cy="458788"/>
        </p:xfrm>
        <a:graphic>
          <a:graphicData uri="http://schemas.openxmlformats.org/presentationml/2006/ole">
            <mc:AlternateContent xmlns:mc="http://schemas.openxmlformats.org/markup-compatibility/2006">
              <mc:Choice xmlns:v="urn:schemas-microsoft-com:vml" Requires="v">
                <p:oleObj name="AxMath" r:id="rId9" imgW="4375800" imgH="458280" progId="Equation.AxMath">
                  <p:embed/>
                </p:oleObj>
              </mc:Choice>
              <mc:Fallback>
                <p:oleObj name="AxMath" r:id="rId9" imgW="4375800" imgH="458280" progId="Equation.AxMath">
                  <p:embed/>
                  <p:pic>
                    <p:nvPicPr>
                      <p:cNvPr id="0" name=""/>
                      <p:cNvPicPr/>
                      <p:nvPr/>
                    </p:nvPicPr>
                    <p:blipFill>
                      <a:blip r:embed="rId10"/>
                      <a:stretch>
                        <a:fillRect/>
                      </a:stretch>
                    </p:blipFill>
                    <p:spPr>
                      <a:xfrm>
                        <a:off x="725602" y="2698575"/>
                        <a:ext cx="4375150" cy="458788"/>
                      </a:xfrm>
                      <a:prstGeom prst="rect">
                        <a:avLst/>
                      </a:prstGeom>
                    </p:spPr>
                  </p:pic>
                </p:oleObj>
              </mc:Fallback>
            </mc:AlternateContent>
          </a:graphicData>
        </a:graphic>
      </p:graphicFrame>
      <p:sp>
        <p:nvSpPr>
          <p:cNvPr id="83" name="文本框 82">
            <a:extLst>
              <a:ext uri="{FF2B5EF4-FFF2-40B4-BE49-F238E27FC236}">
                <a16:creationId xmlns:a16="http://schemas.microsoft.com/office/drawing/2014/main" id="{9B1FE0FC-4A04-B0A7-9C10-C4ABE4BD92A7}"/>
              </a:ext>
            </a:extLst>
          </p:cNvPr>
          <p:cNvSpPr txBox="1"/>
          <p:nvPr/>
        </p:nvSpPr>
        <p:spPr>
          <a:xfrm>
            <a:off x="280527" y="3146201"/>
            <a:ext cx="5484194" cy="400110"/>
          </a:xfrm>
          <a:prstGeom prst="rect">
            <a:avLst/>
          </a:prstGeom>
          <a:noFill/>
        </p:spPr>
        <p:txBody>
          <a:bodyPr wrap="none" rtlCol="0">
            <a:spAutoFit/>
          </a:bodyPr>
          <a:lstStyle/>
          <a:p>
            <a:pPr algn="ctr"/>
            <a:r>
              <a:rPr lang="en-US" altLang="zh-CN" sz="2000" b="1" dirty="0">
                <a:ln w="0"/>
                <a:solidFill>
                  <a:schemeClr val="accent1"/>
                </a:solidFill>
                <a:effectLst>
                  <a:outerShdw blurRad="38100" dist="25400" dir="5400000" algn="ctr" rotWithShape="0">
                    <a:srgbClr val="6E747A">
                      <a:alpha val="43000"/>
                    </a:srgbClr>
                  </a:outerShdw>
                </a:effectLst>
              </a:rPr>
              <a:t>(</a:t>
            </a:r>
            <a:r>
              <a:rPr lang="zh-CN" altLang="en-US" sz="2000" b="1" dirty="0">
                <a:ln w="0"/>
                <a:solidFill>
                  <a:schemeClr val="accent1"/>
                </a:solidFill>
                <a:effectLst>
                  <a:outerShdw blurRad="38100" dist="25400" dir="5400000" algn="ctr" rotWithShape="0">
                    <a:srgbClr val="6E747A">
                      <a:alpha val="43000"/>
                    </a:srgbClr>
                  </a:outerShdw>
                </a:effectLst>
              </a:rPr>
              <a:t>利用排队时间标准差来表征充电站负载均衡度</a:t>
            </a:r>
            <a:r>
              <a:rPr lang="en-US" altLang="zh-CN" sz="2000" b="1" dirty="0">
                <a:ln w="0"/>
                <a:solidFill>
                  <a:schemeClr val="accent1"/>
                </a:solidFill>
                <a:effectLst>
                  <a:outerShdw blurRad="38100" dist="25400" dir="5400000" algn="ctr" rotWithShape="0">
                    <a:srgbClr val="6E747A">
                      <a:alpha val="43000"/>
                    </a:srgbClr>
                  </a:outerShdw>
                </a:effectLst>
              </a:rPr>
              <a:t>)</a:t>
            </a:r>
            <a:endParaRPr lang="zh-CN" altLang="en-US" sz="2000" b="1" dirty="0">
              <a:ln w="0"/>
              <a:solidFill>
                <a:schemeClr val="accent1"/>
              </a:solidFill>
              <a:effectLst>
                <a:outerShdw blurRad="38100" dist="25400" dir="5400000" algn="ctr" rotWithShape="0">
                  <a:srgbClr val="6E747A">
                    <a:alpha val="43000"/>
                  </a:srgbClr>
                </a:outerShdw>
              </a:effectLst>
            </a:endParaRPr>
          </a:p>
        </p:txBody>
      </p:sp>
      <p:sp>
        <p:nvSpPr>
          <p:cNvPr id="85" name="文本框 84">
            <a:extLst>
              <a:ext uri="{FF2B5EF4-FFF2-40B4-BE49-F238E27FC236}">
                <a16:creationId xmlns:a16="http://schemas.microsoft.com/office/drawing/2014/main" id="{BE577F4B-862C-F002-CAAC-F9FBB5C18F48}"/>
              </a:ext>
            </a:extLst>
          </p:cNvPr>
          <p:cNvSpPr txBox="1"/>
          <p:nvPr/>
        </p:nvSpPr>
        <p:spPr>
          <a:xfrm>
            <a:off x="2985849" y="4172605"/>
            <a:ext cx="3436619" cy="461664"/>
          </a:xfrm>
          <a:prstGeom prst="rect">
            <a:avLst/>
          </a:prstGeom>
          <a:noFill/>
        </p:spPr>
        <p:txBody>
          <a:bodyPr wrap="square" rtlCol="0">
            <a:noAutofit/>
          </a:bodyPr>
          <a:lstStyle/>
          <a:p>
            <a:r>
              <a:rPr lang="zh-CN" altLang="en-US" b="1" dirty="0">
                <a:latin typeface="方正小标宋_GBK" panose="03000509000000000000" charset="-122"/>
                <a:ea typeface="方正小标宋_GBK" panose="03000509000000000000" charset="-122"/>
              </a:rPr>
              <a:t>改进策略一：帕累托前沿面优化</a:t>
            </a:r>
          </a:p>
        </p:txBody>
      </p:sp>
      <p:sp>
        <p:nvSpPr>
          <p:cNvPr id="86" name="文本框 85">
            <a:extLst>
              <a:ext uri="{FF2B5EF4-FFF2-40B4-BE49-F238E27FC236}">
                <a16:creationId xmlns:a16="http://schemas.microsoft.com/office/drawing/2014/main" id="{F98539F7-7CF5-6EAA-2D3F-93D747AD09DF}"/>
              </a:ext>
            </a:extLst>
          </p:cNvPr>
          <p:cNvSpPr txBox="1"/>
          <p:nvPr/>
        </p:nvSpPr>
        <p:spPr>
          <a:xfrm>
            <a:off x="2967954" y="4521029"/>
            <a:ext cx="3919291" cy="1071213"/>
          </a:xfrm>
          <a:prstGeom prst="rect">
            <a:avLst/>
          </a:prstGeom>
          <a:noFill/>
        </p:spPr>
        <p:txBody>
          <a:bodyPr wrap="square" rtlCol="0">
            <a:noAutofit/>
          </a:bodyPr>
          <a:lstStyle/>
          <a:p>
            <a:r>
              <a:rPr lang="zh-CN" altLang="en-US" b="1" dirty="0">
                <a:latin typeface="方正小标宋_GBK" panose="03000509000000000000" charset="-122"/>
                <a:ea typeface="方正小标宋_GBK" panose="03000509000000000000" charset="-122"/>
              </a:rPr>
              <a:t>改进策略二：</a:t>
            </a:r>
            <a:r>
              <a:rPr lang="zh-CN" altLang="en-US" b="1" dirty="0">
                <a:ea typeface="方正小标宋_GBK" panose="03000509000000000000" charset="-122"/>
              </a:rPr>
              <a:t>全局精英保留策略</a:t>
            </a:r>
            <a:endParaRPr lang="en-US" altLang="zh-CN" b="1" dirty="0">
              <a:ea typeface="方正小标宋_GBK" panose="03000509000000000000" charset="-122"/>
            </a:endParaRPr>
          </a:p>
          <a:p>
            <a:pPr marL="285750" indent="-285750">
              <a:buFont typeface="Arial" panose="020B0604020202020204" pitchFamily="34" charset="0"/>
              <a:buChar char="•"/>
            </a:pPr>
            <a:r>
              <a:rPr lang="zh-CN" altLang="en-US" sz="1600" b="1" dirty="0"/>
              <a:t>非支配排序</a:t>
            </a:r>
            <a:endParaRPr lang="en-US" altLang="zh-CN" sz="1600" b="1" dirty="0"/>
          </a:p>
          <a:p>
            <a:pPr marL="285750" indent="-285750">
              <a:buFont typeface="Arial" panose="020B0604020202020204" pitchFamily="34" charset="0"/>
              <a:buChar char="•"/>
            </a:pPr>
            <a:r>
              <a:rPr lang="zh-CN" altLang="en-US" sz="1600" b="1" dirty="0"/>
              <a:t>拥挤距离排序</a:t>
            </a:r>
            <a:endParaRPr lang="zh-CN" altLang="en-US" sz="1600" b="1" dirty="0">
              <a:ea typeface="方正小标宋_GBK" panose="03000509000000000000" charset="-122"/>
            </a:endParaRPr>
          </a:p>
        </p:txBody>
      </p:sp>
      <p:sp>
        <p:nvSpPr>
          <p:cNvPr id="13" name="文本框 12">
            <a:extLst>
              <a:ext uri="{FF2B5EF4-FFF2-40B4-BE49-F238E27FC236}">
                <a16:creationId xmlns:a16="http://schemas.microsoft.com/office/drawing/2014/main" id="{082072E8-37A7-BDC9-77FA-42243EF6AAD3}"/>
              </a:ext>
            </a:extLst>
          </p:cNvPr>
          <p:cNvSpPr txBox="1"/>
          <p:nvPr/>
        </p:nvSpPr>
        <p:spPr>
          <a:xfrm>
            <a:off x="2913177" y="5349952"/>
            <a:ext cx="3919291" cy="645160"/>
          </a:xfrm>
          <a:prstGeom prst="rect">
            <a:avLst/>
          </a:prstGeom>
          <a:noFill/>
        </p:spPr>
        <p:txBody>
          <a:bodyPr wrap="square" rtlCol="0">
            <a:noAutofit/>
          </a:bodyPr>
          <a:lstStyle/>
          <a:p>
            <a:r>
              <a:rPr lang="zh-CN" altLang="en-US" b="1" dirty="0">
                <a:latin typeface="方正小标宋_GBK" panose="03000509000000000000" charset="-122"/>
                <a:ea typeface="方正小标宋_GBK" panose="03000509000000000000" charset="-122"/>
              </a:rPr>
              <a:t>改进策略三：</a:t>
            </a:r>
            <a:r>
              <a:rPr lang="zh-CN" altLang="en-US" b="1" dirty="0">
                <a:ea typeface="方正小标宋_GBK" panose="03000509000000000000" charset="-122"/>
              </a:rPr>
              <a:t>动态适应度函数</a:t>
            </a:r>
          </a:p>
        </p:txBody>
      </p:sp>
    </p:spTree>
    <p:extLst>
      <p:ext uri="{BB962C8B-B14F-4D97-AF65-F5344CB8AC3E}">
        <p14:creationId xmlns:p14="http://schemas.microsoft.com/office/powerpoint/2010/main" val="2788111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.05</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0" y="4789805"/>
            <a:ext cx="12192000" cy="814582"/>
          </a:xfrm>
          <a:prstGeom prst="rect">
            <a:avLst/>
          </a:prstGeom>
          <a:noFill/>
          <a:ln>
            <a:noFill/>
          </a:ln>
        </p:spPr>
        <p:txBody>
          <a:bodyPr wrap="square" rtlCol="0">
            <a:spAutoFit/>
          </a:bodyPr>
          <a:lstStyle/>
          <a:p>
            <a:pPr algn="ctr">
              <a:lnSpc>
                <a:spcPct val="130000"/>
              </a:lnSpc>
            </a:pPr>
            <a:r>
              <a:rPr lang="zh-CN" altLang="en-US" sz="4000" b="1" spc="600" dirty="0">
                <a:solidFill>
                  <a:srgbClr val="0070C0"/>
                </a:solidFill>
                <a:latin typeface="微软雅黑" panose="020B0503020204020204" pitchFamily="34" charset="-122"/>
                <a:ea typeface="微软雅黑" panose="020B0503020204020204" pitchFamily="34" charset="-122"/>
                <a:sym typeface="+mn-ea"/>
              </a:rPr>
              <a:t>结果展示与展望</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6531321"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五、结果展示与展望</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13" name="图片 12" descr="lstm_lag_correction"/>
          <p:cNvPicPr/>
          <p:nvPr/>
        </p:nvPicPr>
        <p:blipFill>
          <a:blip r:embed="rId4"/>
          <a:srcRect t="46870"/>
          <a:stretch>
            <a:fillRect/>
          </a:stretch>
        </p:blipFill>
        <p:spPr>
          <a:xfrm>
            <a:off x="119111" y="1164677"/>
            <a:ext cx="6764663" cy="3810000"/>
          </a:xfrm>
          <a:prstGeom prst="rect">
            <a:avLst/>
          </a:prstGeom>
        </p:spPr>
      </p:pic>
      <p:sp>
        <p:nvSpPr>
          <p:cNvPr id="67" name="文本框 66"/>
          <p:cNvSpPr txBox="1"/>
          <p:nvPr/>
        </p:nvSpPr>
        <p:spPr>
          <a:xfrm>
            <a:off x="1125727" y="5169191"/>
            <a:ext cx="5365023" cy="368300"/>
          </a:xfrm>
          <a:prstGeom prst="rect">
            <a:avLst/>
          </a:prstGeom>
          <a:noFill/>
        </p:spPr>
        <p:txBody>
          <a:bodyPr wrap="square" rtlCol="0">
            <a:spAutoFit/>
          </a:bodyPr>
          <a:lstStyle/>
          <a:p>
            <a:r>
              <a:rPr lang="en-US" altLang="zh-CN" dirty="0"/>
              <a:t>2016</a:t>
            </a:r>
            <a:r>
              <a:rPr lang="zh-CN" altLang="en-US" dirty="0"/>
              <a:t>年</a:t>
            </a:r>
            <a:r>
              <a:rPr lang="en-US" altLang="zh-CN" dirty="0"/>
              <a:t>3</a:t>
            </a:r>
            <a:r>
              <a:rPr lang="zh-CN" altLang="en-US" dirty="0"/>
              <a:t>月</a:t>
            </a:r>
            <a:r>
              <a:rPr lang="en-US" altLang="zh-CN" dirty="0"/>
              <a:t>4</a:t>
            </a:r>
            <a:r>
              <a:rPr lang="zh-CN" altLang="en-US" dirty="0"/>
              <a:t>日一天的真实数据与</a:t>
            </a:r>
            <a:r>
              <a:rPr lang="en-US" altLang="zh-CN" dirty="0"/>
              <a:t>LSTM</a:t>
            </a:r>
            <a:r>
              <a:rPr lang="zh-CN" altLang="en-US" dirty="0"/>
              <a:t>预测结果对比</a:t>
            </a:r>
          </a:p>
        </p:txBody>
      </p:sp>
      <p:graphicFrame>
        <p:nvGraphicFramePr>
          <p:cNvPr id="70" name="表格 69">
            <a:extLst>
              <a:ext uri="{FF2B5EF4-FFF2-40B4-BE49-F238E27FC236}">
                <a16:creationId xmlns:a16="http://schemas.microsoft.com/office/drawing/2014/main" id="{D1736A5C-223B-C093-9397-050444A11F37}"/>
              </a:ext>
            </a:extLst>
          </p:cNvPr>
          <p:cNvGraphicFramePr>
            <a:graphicFrameLocks noGrp="1"/>
          </p:cNvGraphicFramePr>
          <p:nvPr>
            <p:extLst>
              <p:ext uri="{D42A27DB-BD31-4B8C-83A1-F6EECF244321}">
                <p14:modId xmlns:p14="http://schemas.microsoft.com/office/powerpoint/2010/main" val="1465975565"/>
              </p:ext>
            </p:extLst>
          </p:nvPr>
        </p:nvGraphicFramePr>
        <p:xfrm>
          <a:off x="6883774" y="1123348"/>
          <a:ext cx="5037624" cy="4608657"/>
        </p:xfrm>
        <a:graphic>
          <a:graphicData uri="http://schemas.openxmlformats.org/drawingml/2006/table">
            <a:tbl>
              <a:tblPr/>
              <a:tblGrid>
                <a:gridCol w="1259406">
                  <a:extLst>
                    <a:ext uri="{9D8B030D-6E8A-4147-A177-3AD203B41FA5}">
                      <a16:colId xmlns:a16="http://schemas.microsoft.com/office/drawing/2014/main" val="164196803"/>
                    </a:ext>
                  </a:extLst>
                </a:gridCol>
                <a:gridCol w="1259406">
                  <a:extLst>
                    <a:ext uri="{9D8B030D-6E8A-4147-A177-3AD203B41FA5}">
                      <a16:colId xmlns:a16="http://schemas.microsoft.com/office/drawing/2014/main" val="2597267788"/>
                    </a:ext>
                  </a:extLst>
                </a:gridCol>
                <a:gridCol w="1259406">
                  <a:extLst>
                    <a:ext uri="{9D8B030D-6E8A-4147-A177-3AD203B41FA5}">
                      <a16:colId xmlns:a16="http://schemas.microsoft.com/office/drawing/2014/main" val="1395784655"/>
                    </a:ext>
                  </a:extLst>
                </a:gridCol>
                <a:gridCol w="1259406">
                  <a:extLst>
                    <a:ext uri="{9D8B030D-6E8A-4147-A177-3AD203B41FA5}">
                      <a16:colId xmlns:a16="http://schemas.microsoft.com/office/drawing/2014/main" val="429400924"/>
                    </a:ext>
                  </a:extLst>
                </a:gridCol>
              </a:tblGrid>
              <a:tr h="189823">
                <a:tc>
                  <a:txBody>
                    <a:bodyPr/>
                    <a:lstStyle/>
                    <a:p>
                      <a:pPr algn="ctr" rtl="0">
                        <a:buNone/>
                      </a:pPr>
                      <a:r>
                        <a:rPr lang="zh-CN" altLang="en-US" sz="1200" b="1">
                          <a:solidFill>
                            <a:srgbClr val="1F1F1F"/>
                          </a:solidFill>
                          <a:effectLst/>
                          <a:latin typeface="Google Sans Text"/>
                        </a:rPr>
                        <a:t>评价指标 </a:t>
                      </a:r>
                      <a:r>
                        <a:rPr lang="en-US" altLang="zh-CN" sz="1200" b="1">
                          <a:solidFill>
                            <a:srgbClr val="1F1F1F"/>
                          </a:solidFill>
                          <a:effectLst/>
                          <a:latin typeface="Google Sans Text"/>
                        </a:rPr>
                        <a:t>(</a:t>
                      </a:r>
                      <a:r>
                        <a:rPr lang="en-US" sz="1200" b="1">
                          <a:solidFill>
                            <a:srgbClr val="1F1F1F"/>
                          </a:solidFill>
                          <a:effectLst/>
                          <a:latin typeface="Google Sans Text"/>
                        </a:rPr>
                        <a:t>Metric)</a:t>
                      </a:r>
                      <a:endParaRPr 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数值 </a:t>
                      </a:r>
                      <a:r>
                        <a:rPr lang="en-US" altLang="zh-CN" sz="1200" b="1">
                          <a:solidFill>
                            <a:srgbClr val="1F1F1F"/>
                          </a:solidFill>
                          <a:effectLst/>
                          <a:latin typeface="Google Sans Text"/>
                        </a:rPr>
                        <a:t>(</a:t>
                      </a:r>
                      <a:r>
                        <a:rPr lang="en-US" sz="1200" b="1">
                          <a:solidFill>
                            <a:srgbClr val="1F1F1F"/>
                          </a:solidFill>
                          <a:effectLst/>
                          <a:latin typeface="Google Sans Text"/>
                        </a:rPr>
                        <a:t>Value)</a:t>
                      </a:r>
                      <a:endParaRPr 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含义 </a:t>
                      </a:r>
                      <a:r>
                        <a:rPr lang="en-US" altLang="zh-CN" sz="1200" b="1">
                          <a:solidFill>
                            <a:srgbClr val="1F1F1F"/>
                          </a:solidFill>
                          <a:effectLst/>
                          <a:latin typeface="Google Sans Text"/>
                        </a:rPr>
                        <a:t>(</a:t>
                      </a:r>
                      <a:r>
                        <a:rPr lang="en-US" sz="1200" b="1">
                          <a:solidFill>
                            <a:srgbClr val="1F1F1F"/>
                          </a:solidFill>
                          <a:effectLst/>
                          <a:latin typeface="Google Sans Text"/>
                        </a:rPr>
                        <a:t>Meaning)</a:t>
                      </a:r>
                      <a:endParaRPr 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详细定义 </a:t>
                      </a:r>
                      <a:r>
                        <a:rPr lang="en-US" altLang="zh-CN" sz="1200" b="1">
                          <a:solidFill>
                            <a:srgbClr val="1F1F1F"/>
                          </a:solidFill>
                          <a:effectLst/>
                          <a:latin typeface="Google Sans Text"/>
                        </a:rPr>
                        <a:t>(</a:t>
                      </a:r>
                      <a:r>
                        <a:rPr lang="en-US" sz="1200" b="1">
                          <a:solidFill>
                            <a:srgbClr val="1F1F1F"/>
                          </a:solidFill>
                          <a:effectLst/>
                          <a:latin typeface="Google Sans Text"/>
                        </a:rPr>
                        <a:t>Definition)</a:t>
                      </a:r>
                      <a:endParaRPr 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022133"/>
                  </a:ext>
                </a:extLst>
              </a:tr>
              <a:tr h="715488">
                <a:tc>
                  <a:txBody>
                    <a:bodyPr/>
                    <a:lstStyle/>
                    <a:p>
                      <a:pPr algn="ctr" rtl="0">
                        <a:buNone/>
                      </a:pPr>
                      <a:r>
                        <a:rPr lang="en-US" sz="1200" b="1" dirty="0">
                          <a:solidFill>
                            <a:srgbClr val="1F1F1F"/>
                          </a:solidFill>
                          <a:effectLst/>
                          <a:latin typeface="Google Sans Text"/>
                        </a:rPr>
                        <a:t>Explained Variance Score</a:t>
                      </a:r>
                      <a:endParaRPr 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0.978966</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dirty="0">
                          <a:solidFill>
                            <a:srgbClr val="1F1F1F"/>
                          </a:solidFill>
                          <a:effectLst/>
                          <a:latin typeface="Google Sans Text"/>
                        </a:rPr>
                        <a:t>解释方差分</a:t>
                      </a:r>
                      <a:endParaRPr lang="zh-CN" alt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衡量模型对数据波动的解释能力。</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84019639"/>
                  </a:ext>
                </a:extLst>
              </a:tr>
              <a:tr h="846905">
                <a:tc>
                  <a:txBody>
                    <a:bodyPr/>
                    <a:lstStyle/>
                    <a:p>
                      <a:pPr algn="ctr" rtl="0">
                        <a:buNone/>
                      </a:pPr>
                      <a:r>
                        <a:rPr lang="en-US" altLang="zh-CN" sz="1200" b="1" dirty="0">
                          <a:solidFill>
                            <a:srgbClr val="1F1F1F"/>
                          </a:solidFill>
                          <a:effectLst/>
                          <a:latin typeface="Google Sans Text"/>
                        </a:rPr>
                        <a:t>MAPE</a:t>
                      </a:r>
                      <a:r>
                        <a:rPr lang="zh-CN" altLang="en-US" sz="1200" dirty="0">
                          <a:solidFill>
                            <a:srgbClr val="1F1F1F"/>
                          </a:solidFill>
                          <a:effectLst/>
                          <a:latin typeface="Google Sans Text"/>
                        </a:rPr>
                        <a:t> </a:t>
                      </a:r>
                      <a:r>
                        <a:rPr lang="en-US" altLang="zh-CN" sz="1200" dirty="0">
                          <a:solidFill>
                            <a:srgbClr val="1F1F1F"/>
                          </a:solidFill>
                          <a:effectLst/>
                          <a:latin typeface="Google Sans Text"/>
                        </a:rPr>
                        <a:t>(</a:t>
                      </a:r>
                      <a:r>
                        <a:rPr lang="zh-CN" altLang="en-US" sz="1200" dirty="0">
                          <a:solidFill>
                            <a:srgbClr val="1F1F1F"/>
                          </a:solidFill>
                          <a:effectLst/>
                          <a:latin typeface="Google Sans Text"/>
                        </a:rPr>
                        <a:t>平均绝对百分比误差</a:t>
                      </a:r>
                      <a:r>
                        <a:rPr lang="en-US" altLang="zh-CN" sz="1200" dirty="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17.65%</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dirty="0">
                          <a:solidFill>
                            <a:srgbClr val="1F1F1F"/>
                          </a:solidFill>
                          <a:effectLst/>
                          <a:latin typeface="Google Sans Text"/>
                        </a:rPr>
                        <a:t>相对误差大小</a:t>
                      </a:r>
                      <a:endParaRPr lang="zh-CN" alt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预测值与真实值的偏差占真实值的比例的平均值。</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83044494"/>
                  </a:ext>
                </a:extLst>
              </a:tr>
              <a:tr h="715488">
                <a:tc>
                  <a:txBody>
                    <a:bodyPr/>
                    <a:lstStyle/>
                    <a:p>
                      <a:pPr algn="ctr" rtl="0">
                        <a:buNone/>
                      </a:pPr>
                      <a:r>
                        <a:rPr lang="en-US" altLang="zh-CN" sz="1200" b="1">
                          <a:solidFill>
                            <a:srgbClr val="1F1F1F"/>
                          </a:solidFill>
                          <a:effectLst/>
                          <a:latin typeface="Google Sans Text"/>
                        </a:rPr>
                        <a:t>MAE</a:t>
                      </a:r>
                      <a:r>
                        <a:rPr lang="zh-CN" altLang="en-US" sz="1200">
                          <a:solidFill>
                            <a:srgbClr val="1F1F1F"/>
                          </a:solidFill>
                          <a:effectLst/>
                          <a:latin typeface="Google Sans Text"/>
                        </a:rPr>
                        <a:t> </a:t>
                      </a:r>
                      <a:r>
                        <a:rPr lang="en-US" altLang="zh-CN" sz="1200">
                          <a:solidFill>
                            <a:srgbClr val="1F1F1F"/>
                          </a:solidFill>
                          <a:effectLst/>
                          <a:latin typeface="Google Sans Text"/>
                        </a:rPr>
                        <a:t>(</a:t>
                      </a:r>
                      <a:r>
                        <a:rPr lang="zh-CN" altLang="en-US" sz="1200">
                          <a:solidFill>
                            <a:srgbClr val="1F1F1F"/>
                          </a:solidFill>
                          <a:effectLst/>
                          <a:latin typeface="Google Sans Text"/>
                        </a:rPr>
                        <a:t>平均绝对误差</a:t>
                      </a:r>
                      <a:r>
                        <a:rPr lang="en-US" altLang="zh-CN" sz="120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4.5847</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dirty="0">
                          <a:solidFill>
                            <a:srgbClr val="1F1F1F"/>
                          </a:solidFill>
                          <a:effectLst/>
                          <a:latin typeface="Google Sans Text"/>
                        </a:rPr>
                        <a:t>平均实际偏差</a:t>
                      </a:r>
                      <a:endParaRPr lang="zh-CN" alt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预测值与真实值之间绝对误差的平均值。</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57051514"/>
                  </a:ext>
                </a:extLst>
              </a:tr>
              <a:tr h="715488">
                <a:tc>
                  <a:txBody>
                    <a:bodyPr/>
                    <a:lstStyle/>
                    <a:p>
                      <a:pPr algn="ctr" rtl="0">
                        <a:buNone/>
                      </a:pPr>
                      <a:r>
                        <a:rPr lang="en-US" sz="1200" b="1">
                          <a:solidFill>
                            <a:srgbClr val="1F1F1F"/>
                          </a:solidFill>
                          <a:effectLst/>
                          <a:latin typeface="Google Sans Text"/>
                        </a:rPr>
                        <a:t>MSE</a:t>
                      </a:r>
                      <a:r>
                        <a:rPr lang="en-US" sz="1200">
                          <a:solidFill>
                            <a:srgbClr val="1F1F1F"/>
                          </a:solidFill>
                          <a:effectLst/>
                          <a:latin typeface="Google Sans Text"/>
                        </a:rPr>
                        <a:t> (</a:t>
                      </a:r>
                      <a:r>
                        <a:rPr lang="zh-CN" altLang="en-US" sz="1200">
                          <a:solidFill>
                            <a:srgbClr val="1F1F1F"/>
                          </a:solidFill>
                          <a:effectLst/>
                          <a:latin typeface="Google Sans Text"/>
                        </a:rPr>
                        <a:t>均方误差</a:t>
                      </a:r>
                      <a:r>
                        <a:rPr lang="en-US" altLang="zh-CN" sz="120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dirty="0">
                          <a:solidFill>
                            <a:srgbClr val="1F1F1F"/>
                          </a:solidFill>
                          <a:effectLst/>
                          <a:latin typeface="Google Sans Text"/>
                        </a:rPr>
                        <a:t>36.4022</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dirty="0">
                          <a:solidFill>
                            <a:srgbClr val="1F1F1F"/>
                          </a:solidFill>
                          <a:effectLst/>
                          <a:latin typeface="Google Sans Text"/>
                        </a:rPr>
                        <a:t>误差平方均值</a:t>
                      </a:r>
                      <a:endParaRPr lang="zh-CN" altLang="en-US" sz="1200" dirty="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预测值与真实值偏差的平方的平均值。</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44311648"/>
                  </a:ext>
                </a:extLst>
              </a:tr>
              <a:tr h="584072">
                <a:tc>
                  <a:txBody>
                    <a:bodyPr/>
                    <a:lstStyle/>
                    <a:p>
                      <a:pPr algn="ctr" rtl="0">
                        <a:buNone/>
                      </a:pPr>
                      <a:r>
                        <a:rPr lang="en-US" sz="1200" b="1">
                          <a:solidFill>
                            <a:srgbClr val="1F1F1F"/>
                          </a:solidFill>
                          <a:effectLst/>
                          <a:latin typeface="Google Sans Text"/>
                        </a:rPr>
                        <a:t>RMSE</a:t>
                      </a:r>
                      <a:r>
                        <a:rPr lang="en-US" sz="1200">
                          <a:solidFill>
                            <a:srgbClr val="1F1F1F"/>
                          </a:solidFill>
                          <a:effectLst/>
                          <a:latin typeface="Google Sans Text"/>
                        </a:rPr>
                        <a:t> (</a:t>
                      </a:r>
                      <a:r>
                        <a:rPr lang="zh-CN" altLang="en-US" sz="1200">
                          <a:solidFill>
                            <a:srgbClr val="1F1F1F"/>
                          </a:solidFill>
                          <a:effectLst/>
                          <a:latin typeface="Google Sans Text"/>
                        </a:rPr>
                        <a:t>均方根误差</a:t>
                      </a:r>
                      <a:r>
                        <a:rPr lang="en-US" altLang="zh-CN" sz="120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6.0334</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误差的标准度量</a:t>
                      </a:r>
                      <a:endParaRPr lang="zh-CN" alt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dirty="0">
                          <a:solidFill>
                            <a:srgbClr val="1F1F1F"/>
                          </a:solidFill>
                          <a:effectLst/>
                          <a:latin typeface="Google Sans Text"/>
                        </a:rPr>
                        <a:t>MSE</a:t>
                      </a:r>
                      <a:r>
                        <a:rPr lang="zh-CN" altLang="en-US" sz="1200" dirty="0">
                          <a:solidFill>
                            <a:srgbClr val="1F1F1F"/>
                          </a:solidFill>
                          <a:effectLst/>
                          <a:latin typeface="Google Sans Text"/>
                        </a:rPr>
                        <a:t>的平方根。对异常值（大误差）更敏感。</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2381595"/>
                  </a:ext>
                </a:extLst>
              </a:tr>
              <a:tr h="584072">
                <a:tc>
                  <a:txBody>
                    <a:bodyPr/>
                    <a:lstStyle/>
                    <a:p>
                      <a:pPr algn="ctr" rtl="0">
                        <a:buNone/>
                      </a:pPr>
                      <a:r>
                        <a:rPr lang="en-US" sz="1200" b="1">
                          <a:solidFill>
                            <a:srgbClr val="1F1F1F"/>
                          </a:solidFill>
                          <a:effectLst/>
                          <a:latin typeface="Google Sans Text"/>
                        </a:rPr>
                        <a:t>R² Score</a:t>
                      </a:r>
                      <a:r>
                        <a:rPr lang="en-US" sz="1200">
                          <a:solidFill>
                            <a:srgbClr val="1F1F1F"/>
                          </a:solidFill>
                          <a:effectLst/>
                          <a:latin typeface="Google Sans Text"/>
                        </a:rPr>
                        <a:t> (</a:t>
                      </a:r>
                      <a:r>
                        <a:rPr lang="zh-CN" altLang="en-US" sz="1200">
                          <a:solidFill>
                            <a:srgbClr val="1F1F1F"/>
                          </a:solidFill>
                          <a:effectLst/>
                          <a:latin typeface="Google Sans Text"/>
                        </a:rPr>
                        <a:t>决定系数</a:t>
                      </a:r>
                      <a:r>
                        <a:rPr lang="en-US" altLang="zh-CN" sz="1200">
                          <a:solidFill>
                            <a:srgbClr val="1F1F1F"/>
                          </a:solidFill>
                          <a:effectLst/>
                          <a:latin typeface="Google Sans Text"/>
                        </a:rPr>
                        <a:t>)</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en-US" altLang="zh-CN" sz="1200">
                          <a:solidFill>
                            <a:srgbClr val="1F1F1F"/>
                          </a:solidFill>
                          <a:effectLst/>
                          <a:latin typeface="Google Sans Text"/>
                        </a:rPr>
                        <a:t>0.978966</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b="1">
                          <a:solidFill>
                            <a:srgbClr val="1F1F1F"/>
                          </a:solidFill>
                          <a:effectLst/>
                          <a:latin typeface="Google Sans Text"/>
                        </a:rPr>
                        <a:t>拟合优度</a:t>
                      </a:r>
                      <a:endParaRPr lang="zh-CN" altLang="en-US" sz="1200">
                        <a:solidFill>
                          <a:srgbClr val="1F1F1F"/>
                        </a:solidFill>
                        <a:effectLst/>
                        <a:latin typeface="Google Sans Text"/>
                      </a:endParaRP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ctr" rtl="0">
                        <a:buNone/>
                      </a:pPr>
                      <a:r>
                        <a:rPr lang="zh-CN" altLang="en-US" sz="1200" dirty="0">
                          <a:solidFill>
                            <a:srgbClr val="1F1F1F"/>
                          </a:solidFill>
                          <a:effectLst/>
                          <a:latin typeface="Google Sans Text"/>
                        </a:rPr>
                        <a:t>衡量模型对数据的拟合程度</a:t>
                      </a:r>
                    </a:p>
                  </a:txBody>
                  <a:tcPr marL="43805" marR="43805" marT="29204" marB="29204"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18207608"/>
                  </a:ext>
                </a:extLst>
              </a:tr>
            </a:tbl>
          </a:graphicData>
        </a:graphic>
      </p:graphicFrame>
      <p:sp>
        <p:nvSpPr>
          <p:cNvPr id="71" name="文本框 70">
            <a:extLst>
              <a:ext uri="{FF2B5EF4-FFF2-40B4-BE49-F238E27FC236}">
                <a16:creationId xmlns:a16="http://schemas.microsoft.com/office/drawing/2014/main" id="{B6328DC4-BCC0-2161-E665-3B2F93EDF560}"/>
              </a:ext>
            </a:extLst>
          </p:cNvPr>
          <p:cNvSpPr txBox="1"/>
          <p:nvPr/>
        </p:nvSpPr>
        <p:spPr>
          <a:xfrm>
            <a:off x="221721" y="703012"/>
            <a:ext cx="4055639"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交通流量预测模型对比分析</a:t>
            </a:r>
            <a:endParaRPr lang="en-US" altLang="zh-CN" sz="2400" b="1" dirty="0">
              <a:solidFill>
                <a:schemeClr val="accent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6531321"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五、结果展示与展望</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9" name="图片 68">
            <a:extLst>
              <a:ext uri="{FF2B5EF4-FFF2-40B4-BE49-F238E27FC236}">
                <a16:creationId xmlns:a16="http://schemas.microsoft.com/office/drawing/2014/main" id="{283BEF30-C1F4-E0F7-7D90-6B8CEAA74CCC}"/>
              </a:ext>
            </a:extLst>
          </p:cNvPr>
          <p:cNvPicPr>
            <a:picLocks noChangeAspect="1"/>
          </p:cNvPicPr>
          <p:nvPr/>
        </p:nvPicPr>
        <p:blipFill>
          <a:blip r:embed="rId4"/>
          <a:stretch>
            <a:fillRect/>
          </a:stretch>
        </p:blipFill>
        <p:spPr>
          <a:xfrm>
            <a:off x="190825" y="1825197"/>
            <a:ext cx="4729067" cy="3651151"/>
          </a:xfrm>
          <a:prstGeom prst="rect">
            <a:avLst/>
          </a:prstGeom>
        </p:spPr>
      </p:pic>
      <p:pic>
        <p:nvPicPr>
          <p:cNvPr id="70" name="图片 69">
            <a:extLst>
              <a:ext uri="{FF2B5EF4-FFF2-40B4-BE49-F238E27FC236}">
                <a16:creationId xmlns:a16="http://schemas.microsoft.com/office/drawing/2014/main" id="{6AFB8AA6-B0B3-E9E5-5880-D2A32CA5A304}"/>
              </a:ext>
            </a:extLst>
          </p:cNvPr>
          <p:cNvPicPr>
            <a:picLocks noChangeAspect="1"/>
          </p:cNvPicPr>
          <p:nvPr/>
        </p:nvPicPr>
        <p:blipFill>
          <a:blip r:embed="rId5"/>
          <a:stretch>
            <a:fillRect/>
          </a:stretch>
        </p:blipFill>
        <p:spPr>
          <a:xfrm>
            <a:off x="5113205" y="2959212"/>
            <a:ext cx="7027995" cy="2517136"/>
          </a:xfrm>
          <a:prstGeom prst="rect">
            <a:avLst/>
          </a:prstGeom>
        </p:spPr>
      </p:pic>
      <p:sp>
        <p:nvSpPr>
          <p:cNvPr id="13" name="文本框 12">
            <a:extLst>
              <a:ext uri="{FF2B5EF4-FFF2-40B4-BE49-F238E27FC236}">
                <a16:creationId xmlns:a16="http://schemas.microsoft.com/office/drawing/2014/main" id="{F0DD61B2-02C7-DFAA-E918-0A9561277872}"/>
              </a:ext>
            </a:extLst>
          </p:cNvPr>
          <p:cNvSpPr txBox="1"/>
          <p:nvPr/>
        </p:nvSpPr>
        <p:spPr>
          <a:xfrm>
            <a:off x="273071" y="1322203"/>
            <a:ext cx="4564574"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单一用户充电规划方案成本计算</a:t>
            </a:r>
            <a:endParaRPr lang="en-US" altLang="zh-CN" sz="2400" b="1" dirty="0">
              <a:solidFill>
                <a:schemeClr val="accent6"/>
              </a:solidFill>
            </a:endParaRPr>
          </a:p>
        </p:txBody>
      </p:sp>
      <p:graphicFrame>
        <p:nvGraphicFramePr>
          <p:cNvPr id="67" name="对象 66">
            <a:extLst>
              <a:ext uri="{FF2B5EF4-FFF2-40B4-BE49-F238E27FC236}">
                <a16:creationId xmlns:a16="http://schemas.microsoft.com/office/drawing/2014/main" id="{C1A19B7F-1836-9FFD-4655-F35334600D40}"/>
              </a:ext>
            </a:extLst>
          </p:cNvPr>
          <p:cNvGraphicFramePr>
            <a:graphicFrameLocks noChangeAspect="1"/>
          </p:cNvGraphicFramePr>
          <p:nvPr>
            <p:extLst>
              <p:ext uri="{D42A27DB-BD31-4B8C-83A1-F6EECF244321}">
                <p14:modId xmlns:p14="http://schemas.microsoft.com/office/powerpoint/2010/main" val="1984626343"/>
              </p:ext>
            </p:extLst>
          </p:nvPr>
        </p:nvGraphicFramePr>
        <p:xfrm>
          <a:off x="7439854" y="1887036"/>
          <a:ext cx="1290637" cy="977900"/>
        </p:xfrm>
        <a:graphic>
          <a:graphicData uri="http://schemas.openxmlformats.org/presentationml/2006/ole">
            <mc:AlternateContent xmlns:mc="http://schemas.openxmlformats.org/markup-compatibility/2006">
              <mc:Choice xmlns:v="urn:schemas-microsoft-com:vml" Requires="v">
                <p:oleObj name="AxMath" r:id="rId6" imgW="1291320" imgH="977760" progId="Equation.AxMath">
                  <p:embed/>
                </p:oleObj>
              </mc:Choice>
              <mc:Fallback>
                <p:oleObj name="AxMath" r:id="rId6" imgW="1291320" imgH="977760" progId="Equation.AxMath">
                  <p:embed/>
                  <p:pic>
                    <p:nvPicPr>
                      <p:cNvPr id="0" name=""/>
                      <p:cNvPicPr/>
                      <p:nvPr/>
                    </p:nvPicPr>
                    <p:blipFill>
                      <a:blip r:embed="rId7"/>
                      <a:stretch>
                        <a:fillRect/>
                      </a:stretch>
                    </p:blipFill>
                    <p:spPr>
                      <a:xfrm>
                        <a:off x="7439854" y="1887036"/>
                        <a:ext cx="1290637" cy="977900"/>
                      </a:xfrm>
                      <a:prstGeom prst="rect">
                        <a:avLst/>
                      </a:prstGeom>
                    </p:spPr>
                  </p:pic>
                </p:oleObj>
              </mc:Fallback>
            </mc:AlternateContent>
          </a:graphicData>
        </a:graphic>
      </p:graphicFrame>
      <p:sp>
        <p:nvSpPr>
          <p:cNvPr id="68" name="文本框 67">
            <a:extLst>
              <a:ext uri="{FF2B5EF4-FFF2-40B4-BE49-F238E27FC236}">
                <a16:creationId xmlns:a16="http://schemas.microsoft.com/office/drawing/2014/main" id="{1B170A0C-67EA-4385-08CC-B4266F5ED2B2}"/>
              </a:ext>
            </a:extLst>
          </p:cNvPr>
          <p:cNvSpPr txBox="1"/>
          <p:nvPr/>
        </p:nvSpPr>
        <p:spPr>
          <a:xfrm>
            <a:off x="5273949" y="2104513"/>
            <a:ext cx="1841954"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权值分配</a:t>
            </a:r>
            <a:endParaRPr lang="en-US" altLang="zh-CN" sz="2400" b="1" dirty="0">
              <a:solidFill>
                <a:schemeClr val="accent6"/>
              </a:solidFill>
            </a:endParaRPr>
          </a:p>
        </p:txBody>
      </p:sp>
      <p:sp>
        <p:nvSpPr>
          <p:cNvPr id="71" name="左大括号 70">
            <a:extLst>
              <a:ext uri="{FF2B5EF4-FFF2-40B4-BE49-F238E27FC236}">
                <a16:creationId xmlns:a16="http://schemas.microsoft.com/office/drawing/2014/main" id="{1D19E661-FECD-810C-35AE-73218BE3EAA6}"/>
              </a:ext>
            </a:extLst>
          </p:cNvPr>
          <p:cNvSpPr/>
          <p:nvPr/>
        </p:nvSpPr>
        <p:spPr>
          <a:xfrm>
            <a:off x="6901750" y="1962649"/>
            <a:ext cx="428306" cy="7892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BAD3D-6EC3-1E55-A92B-B23AEF2036C7}"/>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CDC2A7EA-9E53-BB5D-F4FA-FF2B234809E8}"/>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050774EF-2D74-FB83-8B2D-ABF92AB0F4CE}"/>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AE37CF1D-C02F-A616-2ED8-561173B3BD3B}"/>
              </a:ext>
            </a:extLst>
          </p:cNvPr>
          <p:cNvSpPr txBox="1"/>
          <p:nvPr/>
        </p:nvSpPr>
        <p:spPr>
          <a:xfrm>
            <a:off x="542579" y="136259"/>
            <a:ext cx="6531321"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五、结果展示与展望</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4D811CC-30E6-A37F-C3FF-CB84618D5E3D}"/>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00E91DA7-B3D3-AB2B-9BC7-C76A2D128097}"/>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671E53BE-50EA-DA5B-42E8-5C95CF1E5688}"/>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4736282B-86CF-A55B-BEC1-B77DA46B60D8}"/>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366B1AFC-00A8-DE45-61C9-8B93865C4AAE}"/>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D5E232C8-BE18-23A1-7C43-FA7D3C1DDB7A}"/>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ED2EBCC2-6CC9-60FA-836D-A90E18FC935B}"/>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FDCD3D13-1D12-ED1D-F64F-EE1DE10E2A35}"/>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511F95E3-457D-0F1A-110C-AF80D68CF344}"/>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723D4945-F003-0CDB-19AA-1DC2270B455E}"/>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DE4F5BC0-2505-4B8F-2668-0629C5C18E5B}"/>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D3D656B7-2027-6C57-89A4-E615E98E9D3C}"/>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9DE8F43F-E9BA-7838-849B-54EAD49FEB5C}"/>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C0F4DEFD-DB28-5B97-FD64-52A20E6BA373}"/>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163BB171-6723-0CD9-D6FF-C2EE6B36CC81}"/>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2D707CCE-E9EE-F8A1-7D1A-0CC56A97395F}"/>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CBF7390F-4C2D-9274-946B-62FE26432E09}"/>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97E804F1-FB5F-B253-019E-E3A9B687C489}"/>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E6716FFD-9E3D-EB9A-5CEB-8AA5989DD43D}"/>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A9296607-BE06-AD5F-D6C9-89C7EA7C524B}"/>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E63D429E-1333-0A15-98C3-F16F33546856}"/>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D50EC5C8-4434-C3E4-E86C-F443D83D5F99}"/>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C24F0393-0AB5-2D25-EC6C-9F3573C5927C}"/>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33DE4158-0E6C-F3CD-9D87-F1A3CE35FE77}"/>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7E03A162-1E9F-5534-F674-30393AC340DA}"/>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F871F923-9B69-467D-548A-802DED2B10D7}"/>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A89BE5E7-5600-0F03-EE91-3A93C4D35597}"/>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60D67633-FAEB-B83C-A688-C36652079E63}"/>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10A31438-8E20-8A2A-F6EC-01DC4266D209}"/>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48CD0584-E7CB-5630-EEF1-320D1BA7B532}"/>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D59D3AA7-5623-96DE-6BA8-023F9DDDB8D0}"/>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B7C1A8B1-7627-13F4-E0E6-D9E2B8D64ED2}"/>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9288C273-2038-1F07-8331-FD01ED54E134}"/>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48088597-AD8D-788F-A955-92543C52D166}"/>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854BB734-D088-4BBE-36C0-09E179FF2603}"/>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42A35946-F65A-8C35-551A-01FEB7927291}"/>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62950304-763F-21DA-8BAE-714DA988A02F}"/>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D5C07F84-2EF9-8AB0-6105-E5599A5E2FC2}"/>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A415B9B6-7851-0D8A-DF80-06CB38B50255}"/>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A1B22CB5-3544-E6A9-B6C6-9CCB8A29C1A1}"/>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9DC81F24-B0DB-210C-DB5F-131B41AF10A6}"/>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BE13B704-91EF-BD92-62CA-ED7099FC0F38}"/>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6010ECFC-0164-A21C-C3B0-EAD707E1C704}"/>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A5B4EDDB-69D3-4A25-0AB6-5FD8F533C8B7}"/>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2502500C-FA22-0790-1F4E-2270CD8BA1DB}"/>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0FD0C2EB-923A-5A50-16BD-CD01DD6746FE}"/>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D9223253-8846-AD93-89AB-D83BD7C042A9}"/>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2373A92D-DAF9-E6DE-C5C9-2FA1F7DA266E}"/>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DAAD2B2C-1B3C-DA37-0A5F-13D74B7A6A0E}"/>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60495150-A472-BD35-0BF8-A9F81EEC8146}"/>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DCB24045-4597-3FA2-CDC0-82D84701C326}"/>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59E308E0-34CF-DC0C-2460-EC13D9731C68}"/>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3EC2464B-4907-A6E1-04B4-ED7B47C04F27}"/>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47CE349C-8228-30CA-FCFF-983FBF9115DA}"/>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76C788CA-F180-2313-EAEF-E61B2601E8E8}"/>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2FD34D95-3E7B-1001-2F62-55774983B83B}"/>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953E7BDB-DFE5-CA29-56E2-42C385288457}"/>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1DF7B202-531B-4B5F-650C-5EE093840867}"/>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C1EE1F2F-51B5-FB2B-005A-93AE7FEBD50A}"/>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F7EBC274-4E87-DF1C-A3EB-2E90D4019815}"/>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6" name="图片 65">
            <a:extLst>
              <a:ext uri="{FF2B5EF4-FFF2-40B4-BE49-F238E27FC236}">
                <a16:creationId xmlns:a16="http://schemas.microsoft.com/office/drawing/2014/main" id="{C331DAD5-1CFD-8F45-FB76-1AB02737D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979" y="1100913"/>
            <a:ext cx="4548971" cy="2729383"/>
          </a:xfrm>
          <a:prstGeom prst="rect">
            <a:avLst/>
          </a:prstGeom>
        </p:spPr>
      </p:pic>
      <p:pic>
        <p:nvPicPr>
          <p:cNvPr id="68" name="图片 67">
            <a:extLst>
              <a:ext uri="{FF2B5EF4-FFF2-40B4-BE49-F238E27FC236}">
                <a16:creationId xmlns:a16="http://schemas.microsoft.com/office/drawing/2014/main" id="{67A67356-B261-8D22-30C3-94E247EC97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954" y="1713990"/>
            <a:ext cx="4907648" cy="4089707"/>
          </a:xfrm>
          <a:prstGeom prst="rect">
            <a:avLst/>
          </a:prstGeom>
        </p:spPr>
      </p:pic>
      <p:sp>
        <p:nvSpPr>
          <p:cNvPr id="13" name="文本框 12">
            <a:extLst>
              <a:ext uri="{FF2B5EF4-FFF2-40B4-BE49-F238E27FC236}">
                <a16:creationId xmlns:a16="http://schemas.microsoft.com/office/drawing/2014/main" id="{98C70FAF-ABF3-B636-9507-B355E65BD944}"/>
              </a:ext>
            </a:extLst>
          </p:cNvPr>
          <p:cNvSpPr txBox="1"/>
          <p:nvPr/>
        </p:nvSpPr>
        <p:spPr>
          <a:xfrm>
            <a:off x="542578" y="767693"/>
            <a:ext cx="4781262"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用户群体充电规划方案多目标寻优</a:t>
            </a:r>
            <a:endParaRPr lang="en-US" altLang="zh-CN" sz="2400" b="1" dirty="0">
              <a:solidFill>
                <a:schemeClr val="accent6"/>
              </a:solidFill>
            </a:endParaRPr>
          </a:p>
        </p:txBody>
      </p:sp>
      <p:pic>
        <p:nvPicPr>
          <p:cNvPr id="69" name="图片 68" descr="图表, 散点图&#10;&#10;AI 生成的内容可能不正确。">
            <a:extLst>
              <a:ext uri="{FF2B5EF4-FFF2-40B4-BE49-F238E27FC236}">
                <a16:creationId xmlns:a16="http://schemas.microsoft.com/office/drawing/2014/main" id="{FF2002A7-F243-74A8-A0CD-9973B2B95475}"/>
              </a:ext>
            </a:extLst>
          </p:cNvPr>
          <p:cNvPicPr>
            <a:picLocks noChangeAspect="1"/>
          </p:cNvPicPr>
          <p:nvPr/>
        </p:nvPicPr>
        <p:blipFill>
          <a:blip r:embed="rId6"/>
          <a:stretch>
            <a:fillRect/>
          </a:stretch>
        </p:blipFill>
        <p:spPr>
          <a:xfrm>
            <a:off x="5343115" y="3841786"/>
            <a:ext cx="4548972" cy="2729383"/>
          </a:xfrm>
          <a:prstGeom prst="rect">
            <a:avLst/>
          </a:prstGeom>
        </p:spPr>
      </p:pic>
    </p:spTree>
    <p:extLst>
      <p:ext uri="{BB962C8B-B14F-4D97-AF65-F5344CB8AC3E}">
        <p14:creationId xmlns:p14="http://schemas.microsoft.com/office/powerpoint/2010/main" val="30246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8" cstate="print">
            <a:extLst>
              <a:ext uri="{28A0092B-C50C-407E-A947-70E740481C1C}">
                <a14:useLocalDpi xmlns:a14="http://schemas.microsoft.com/office/drawing/2010/main" val="0"/>
              </a:ext>
            </a:extLst>
          </a:blip>
          <a:srcRect l="50887"/>
          <a:stretch>
            <a:fillRect/>
          </a:stretch>
        </p:blipFill>
        <p:spPr bwMode="auto">
          <a:xfrm rot="5400000" flipH="1">
            <a:off x="5966215" y="-375863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28" cstate="print">
            <a:extLst>
              <a:ext uri="{28A0092B-C50C-407E-A947-70E740481C1C}">
                <a14:useLocalDpi xmlns:a14="http://schemas.microsoft.com/office/drawing/2010/main" val="0"/>
              </a:ext>
            </a:extLst>
          </a:blip>
          <a:srcRect l="50887"/>
          <a:stretch>
            <a:fillRect/>
          </a:stretch>
        </p:blipFill>
        <p:spPr bwMode="auto">
          <a:xfrm rot="16200000" flipH="1" flipV="1">
            <a:off x="5869061" y="1045613"/>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825125"/>
            <a:ext cx="12192000" cy="5202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grpSp>
        <p:nvGrpSpPr>
          <p:cNvPr id="5" name="组合 4"/>
          <p:cNvGrpSpPr/>
          <p:nvPr>
            <p:custDataLst>
              <p:tags r:id="rId3"/>
            </p:custDataLst>
          </p:nvPr>
        </p:nvGrpSpPr>
        <p:grpSpPr>
          <a:xfrm>
            <a:off x="612977" y="1506557"/>
            <a:ext cx="627525" cy="603517"/>
            <a:chOff x="5127859" y="2518592"/>
            <a:chExt cx="1936282" cy="1723208"/>
          </a:xfrm>
        </p:grpSpPr>
        <p:sp>
          <p:nvSpPr>
            <p:cNvPr id="6" name="任意多边形 5"/>
            <p:cNvSpPr/>
            <p:nvPr>
              <p:custDataLst>
                <p:tags r:id="rId24"/>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7" name="任意多边形 6"/>
            <p:cNvSpPr/>
            <p:nvPr>
              <p:custDataLst>
                <p:tags r:id="rId25"/>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dirty="0">
                  <a:latin typeface="微软雅黑" panose="020B0503020204020204" pitchFamily="34" charset="-122"/>
                  <a:ea typeface="微软雅黑" panose="020B0503020204020204" pitchFamily="34" charset="-122"/>
                </a:rPr>
                <a:t>01</a:t>
              </a:r>
            </a:p>
          </p:txBody>
        </p:sp>
      </p:grpSp>
      <p:grpSp>
        <p:nvGrpSpPr>
          <p:cNvPr id="85" name="组合 84"/>
          <p:cNvGrpSpPr/>
          <p:nvPr>
            <p:custDataLst>
              <p:tags r:id="rId4"/>
            </p:custDataLst>
          </p:nvPr>
        </p:nvGrpSpPr>
        <p:grpSpPr>
          <a:xfrm>
            <a:off x="612977" y="2220727"/>
            <a:ext cx="627525" cy="603517"/>
            <a:chOff x="5127859" y="2518592"/>
            <a:chExt cx="1936282" cy="1723208"/>
          </a:xfrm>
        </p:grpSpPr>
        <p:sp>
          <p:nvSpPr>
            <p:cNvPr id="86" name="任意多边形 85"/>
            <p:cNvSpPr/>
            <p:nvPr>
              <p:custDataLst>
                <p:tags r:id="rId22"/>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87" name="任意多边形 86"/>
            <p:cNvSpPr/>
            <p:nvPr>
              <p:custDataLst>
                <p:tags r:id="rId23"/>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a:latin typeface="微软雅黑" panose="020B0503020204020204" pitchFamily="34" charset="-122"/>
                  <a:ea typeface="微软雅黑" panose="020B0503020204020204" pitchFamily="34" charset="-122"/>
                </a:rPr>
                <a:t>02</a:t>
              </a:r>
            </a:p>
          </p:txBody>
        </p:sp>
      </p:grpSp>
      <p:grpSp>
        <p:nvGrpSpPr>
          <p:cNvPr id="88" name="组合 87"/>
          <p:cNvGrpSpPr/>
          <p:nvPr>
            <p:custDataLst>
              <p:tags r:id="rId5"/>
            </p:custDataLst>
          </p:nvPr>
        </p:nvGrpSpPr>
        <p:grpSpPr>
          <a:xfrm>
            <a:off x="612977" y="2934898"/>
            <a:ext cx="627525" cy="603517"/>
            <a:chOff x="5127859" y="2518592"/>
            <a:chExt cx="1936282" cy="1723208"/>
          </a:xfrm>
        </p:grpSpPr>
        <p:sp>
          <p:nvSpPr>
            <p:cNvPr id="89" name="任意多边形 88"/>
            <p:cNvSpPr/>
            <p:nvPr>
              <p:custDataLst>
                <p:tags r:id="rId20"/>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90" name="任意多边形 89"/>
            <p:cNvSpPr/>
            <p:nvPr>
              <p:custDataLst>
                <p:tags r:id="rId21"/>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a:latin typeface="微软雅黑" panose="020B0503020204020204" pitchFamily="34" charset="-122"/>
                  <a:ea typeface="微软雅黑" panose="020B0503020204020204" pitchFamily="34" charset="-122"/>
                </a:rPr>
                <a:t>03</a:t>
              </a:r>
            </a:p>
          </p:txBody>
        </p:sp>
      </p:grpSp>
      <p:grpSp>
        <p:nvGrpSpPr>
          <p:cNvPr id="91" name="组合 90"/>
          <p:cNvGrpSpPr/>
          <p:nvPr>
            <p:custDataLst>
              <p:tags r:id="rId6"/>
            </p:custDataLst>
          </p:nvPr>
        </p:nvGrpSpPr>
        <p:grpSpPr>
          <a:xfrm>
            <a:off x="612977" y="3649069"/>
            <a:ext cx="627525" cy="603517"/>
            <a:chOff x="5127859" y="2518592"/>
            <a:chExt cx="1936282" cy="1723208"/>
          </a:xfrm>
        </p:grpSpPr>
        <p:sp>
          <p:nvSpPr>
            <p:cNvPr id="92" name="任意多边形 91"/>
            <p:cNvSpPr/>
            <p:nvPr>
              <p:custDataLst>
                <p:tags r:id="rId18"/>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93" name="任意多边形 92"/>
            <p:cNvSpPr/>
            <p:nvPr>
              <p:custDataLst>
                <p:tags r:id="rId19"/>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a:latin typeface="微软雅黑" panose="020B0503020204020204" pitchFamily="34" charset="-122"/>
                  <a:ea typeface="微软雅黑" panose="020B0503020204020204" pitchFamily="34" charset="-122"/>
                </a:rPr>
                <a:t>04</a:t>
              </a:r>
            </a:p>
          </p:txBody>
        </p:sp>
      </p:grpSp>
      <p:sp>
        <p:nvSpPr>
          <p:cNvPr id="100" name="文本框 99"/>
          <p:cNvSpPr txBox="1"/>
          <p:nvPr>
            <p:custDataLst>
              <p:tags r:id="rId7"/>
            </p:custDataLst>
          </p:nvPr>
        </p:nvSpPr>
        <p:spPr>
          <a:xfrm>
            <a:off x="1214322" y="1578637"/>
            <a:ext cx="5563281" cy="459357"/>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algn="ctr">
              <a:lnSpc>
                <a:spcPct val="130000"/>
              </a:lnSpc>
            </a:pPr>
            <a:r>
              <a:rPr lang="zh-CN" altLang="en-US" sz="2000" b="1" dirty="0">
                <a:solidFill>
                  <a:schemeClr val="bg1"/>
                </a:solidFill>
                <a:latin typeface="微软雅黑" panose="020B0503020204020204" pitchFamily="34" charset="-122"/>
                <a:ea typeface="微软雅黑" panose="020B0503020204020204" pitchFamily="34" charset="-122"/>
              </a:rPr>
              <a:t>研究背景与意义</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101" name="文本框 100"/>
          <p:cNvSpPr txBox="1"/>
          <p:nvPr>
            <p:custDataLst>
              <p:tags r:id="rId8"/>
            </p:custDataLst>
          </p:nvPr>
        </p:nvSpPr>
        <p:spPr>
          <a:xfrm>
            <a:off x="1214322" y="2277002"/>
            <a:ext cx="5563281" cy="491490"/>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lvl="0" algn="ctr">
              <a:lnSpc>
                <a:spcPct val="13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rPr>
              <a:t>问题简化与模型假设</a:t>
            </a:r>
            <a:endParaRPr lang="zh-CN" altLang="en-US" sz="2000" b="1" spc="600" dirty="0">
              <a:solidFill>
                <a:schemeClr val="bg1"/>
              </a:solidFill>
              <a:latin typeface="微软雅黑" panose="020B0503020204020204" pitchFamily="34" charset="-122"/>
              <a:ea typeface="微软雅黑" panose="020B0503020204020204" pitchFamily="34" charset="-122"/>
              <a:sym typeface="+mn-ea"/>
            </a:endParaRPr>
          </a:p>
        </p:txBody>
      </p:sp>
      <p:sp>
        <p:nvSpPr>
          <p:cNvPr id="102" name="文本框 101"/>
          <p:cNvSpPr txBox="1"/>
          <p:nvPr>
            <p:custDataLst>
              <p:tags r:id="rId9"/>
            </p:custDataLst>
          </p:nvPr>
        </p:nvSpPr>
        <p:spPr>
          <a:xfrm>
            <a:off x="1214322" y="3008453"/>
            <a:ext cx="5563281" cy="491490"/>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lvl="0" algn="ctr">
              <a:lnSpc>
                <a:spcPct val="130000"/>
              </a:lnSpc>
              <a:buClrTx/>
              <a:buSzTx/>
              <a:buFontTx/>
            </a:pPr>
            <a:r>
              <a:rPr lang="zh-CN" altLang="en-US" sz="2000" b="1">
                <a:solidFill>
                  <a:schemeClr val="bg1"/>
                </a:solidFill>
                <a:latin typeface="微软雅黑" panose="020B0503020204020204" pitchFamily="34" charset="-122"/>
                <a:ea typeface="微软雅黑" panose="020B0503020204020204" pitchFamily="34" charset="-122"/>
              </a:rPr>
              <a:t>数据集描述</a:t>
            </a:r>
            <a:endParaRPr lang="zh-CN" altLang="en-US" sz="2000" b="1" spc="600" dirty="0">
              <a:solidFill>
                <a:schemeClr val="bg1"/>
              </a:solidFill>
              <a:latin typeface="微软雅黑" panose="020B0503020204020204" pitchFamily="34" charset="-122"/>
              <a:ea typeface="微软雅黑" panose="020B0503020204020204" pitchFamily="34" charset="-122"/>
              <a:sym typeface="+mn-ea"/>
            </a:endParaRPr>
          </a:p>
        </p:txBody>
      </p:sp>
      <p:sp>
        <p:nvSpPr>
          <p:cNvPr id="103" name="文本框 102"/>
          <p:cNvSpPr txBox="1"/>
          <p:nvPr>
            <p:custDataLst>
              <p:tags r:id="rId10"/>
            </p:custDataLst>
          </p:nvPr>
        </p:nvSpPr>
        <p:spPr>
          <a:xfrm>
            <a:off x="1214322" y="3706818"/>
            <a:ext cx="5563281" cy="491490"/>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lvl="0" algn="ctr">
              <a:lnSpc>
                <a:spcPct val="13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sym typeface="+mn-ea"/>
              </a:rPr>
              <a:t>技术方案</a:t>
            </a:r>
            <a:endParaRPr lang="zh-CN" altLang="en-US" sz="2000" b="1" spc="600" dirty="0">
              <a:solidFill>
                <a:schemeClr val="bg1"/>
              </a:solidFill>
              <a:latin typeface="微软雅黑" panose="020B0503020204020204" pitchFamily="34" charset="-122"/>
              <a:ea typeface="微软雅黑" panose="020B0503020204020204" pitchFamily="34" charset="-122"/>
              <a:sym typeface="+mn-ea"/>
            </a:endParaRPr>
          </a:p>
        </p:txBody>
      </p:sp>
      <p:grpSp>
        <p:nvGrpSpPr>
          <p:cNvPr id="12" name="iSľîďê"/>
          <p:cNvGrpSpPr/>
          <p:nvPr/>
        </p:nvGrpSpPr>
        <p:grpSpPr>
          <a:xfrm>
            <a:off x="10797556" y="4998634"/>
            <a:ext cx="812261" cy="815604"/>
            <a:chOff x="3216275" y="2651125"/>
            <a:chExt cx="1543050" cy="1549400"/>
          </a:xfrm>
          <a:solidFill>
            <a:schemeClr val="bg1"/>
          </a:solidFill>
        </p:grpSpPr>
        <p:sp>
          <p:nvSpPr>
            <p:cNvPr id="8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28" name="Line 5"/>
          <p:cNvSpPr/>
          <p:nvPr/>
        </p:nvSpPr>
        <p:spPr>
          <a:xfrm>
            <a:off x="7527831" y="781840"/>
            <a:ext cx="0" cy="5260975"/>
          </a:xfrm>
          <a:prstGeom prst="line">
            <a:avLst/>
          </a:prstGeom>
          <a:ln w="28575" cap="flat" cmpd="sng">
            <a:solidFill>
              <a:schemeClr val="bg1"/>
            </a:solidFill>
            <a:prstDash val="solid"/>
            <a:round/>
            <a:headEnd type="none" w="med" len="med"/>
            <a:tailEnd type="none" w="med" len="med"/>
          </a:ln>
        </p:spPr>
        <p:txBody>
          <a:bodyPr/>
          <a:lstStyle/>
          <a:p>
            <a:endParaRPr lang="zh-CN" altLang="en-US"/>
          </a:p>
        </p:txBody>
      </p:sp>
      <p:sp>
        <p:nvSpPr>
          <p:cNvPr id="129" name="矩形 128"/>
          <p:cNvSpPr/>
          <p:nvPr>
            <p:custDataLst>
              <p:tags r:id="rId11"/>
            </p:custDataLst>
          </p:nvPr>
        </p:nvSpPr>
        <p:spPr>
          <a:xfrm>
            <a:off x="7287337" y="1845505"/>
            <a:ext cx="3682365" cy="208788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30" name="文本框 129"/>
          <p:cNvSpPr txBox="1"/>
          <p:nvPr>
            <p:custDataLst>
              <p:tags r:id="rId12"/>
            </p:custDataLst>
          </p:nvPr>
        </p:nvSpPr>
        <p:spPr>
          <a:xfrm>
            <a:off x="8187155" y="2107893"/>
            <a:ext cx="1835096"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目录</a:t>
            </a:r>
          </a:p>
        </p:txBody>
      </p:sp>
      <p:sp>
        <p:nvSpPr>
          <p:cNvPr id="131" name="文本框 130"/>
          <p:cNvSpPr txBox="1"/>
          <p:nvPr>
            <p:custDataLst>
              <p:tags r:id="rId13"/>
            </p:custDataLst>
          </p:nvPr>
        </p:nvSpPr>
        <p:spPr>
          <a:xfrm>
            <a:off x="7435240" y="3051541"/>
            <a:ext cx="31798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i="1" u="none" strike="noStrike" kern="1200" cap="none" spc="6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CONTENT</a:t>
            </a:r>
            <a:endParaRPr kumimoji="0" lang="zh-CN" altLang="en-US" sz="4000" i="1" u="none" strike="noStrike" kern="1200" cap="none" spc="6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59" name="组合 58"/>
          <p:cNvGrpSpPr/>
          <p:nvPr>
            <p:custDataLst>
              <p:tags r:id="rId14"/>
            </p:custDataLst>
          </p:nvPr>
        </p:nvGrpSpPr>
        <p:grpSpPr>
          <a:xfrm>
            <a:off x="612977" y="4363239"/>
            <a:ext cx="627525" cy="603517"/>
            <a:chOff x="5127859" y="2518592"/>
            <a:chExt cx="1936282" cy="1723208"/>
          </a:xfrm>
        </p:grpSpPr>
        <p:sp>
          <p:nvSpPr>
            <p:cNvPr id="60" name="任意多边形 59"/>
            <p:cNvSpPr/>
            <p:nvPr>
              <p:custDataLst>
                <p:tags r:id="rId16"/>
              </p:custDataLst>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latin typeface="微软雅黑" panose="020B0503020204020204" pitchFamily="34" charset="-122"/>
                <a:ea typeface="微软雅黑" panose="020B0503020204020204" pitchFamily="34" charset="-122"/>
              </a:endParaRPr>
            </a:p>
          </p:txBody>
        </p:sp>
        <p:sp>
          <p:nvSpPr>
            <p:cNvPr id="61" name="任意多边形 60"/>
            <p:cNvSpPr/>
            <p:nvPr>
              <p:custDataLst>
                <p:tags r:id="rId17"/>
              </p:custDataLst>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dirty="0">
                  <a:latin typeface="微软雅黑" panose="020B0503020204020204" pitchFamily="34" charset="-122"/>
                  <a:ea typeface="微软雅黑" panose="020B0503020204020204" pitchFamily="34" charset="-122"/>
                </a:rPr>
                <a:t>05</a:t>
              </a:r>
            </a:p>
          </p:txBody>
        </p:sp>
      </p:grpSp>
      <p:sp>
        <p:nvSpPr>
          <p:cNvPr id="62" name="文本框 61"/>
          <p:cNvSpPr txBox="1"/>
          <p:nvPr>
            <p:custDataLst>
              <p:tags r:id="rId15"/>
            </p:custDataLst>
          </p:nvPr>
        </p:nvSpPr>
        <p:spPr>
          <a:xfrm>
            <a:off x="1214322" y="4438269"/>
            <a:ext cx="5563281" cy="453457"/>
          </a:xfrm>
          <a:prstGeom prst="rect">
            <a:avLst/>
          </a:prstGeom>
          <a:noFill/>
          <a:ln>
            <a:solidFill>
              <a:srgbClr val="9CC5FD"/>
            </a:solidFill>
          </a:ln>
          <a:extLst>
            <a:ext uri="{909E8E84-426E-40DD-AFC4-6F175D3DCCD1}">
              <a14:hiddenFill xmlns:a14="http://schemas.microsoft.com/office/drawing/2010/main">
                <a:solidFill>
                  <a:srgbClr val="9CC5FD"/>
                </a:solidFill>
              </a14:hiddenFill>
            </a:ext>
          </a:extLst>
        </p:spPr>
        <p:txBody>
          <a:bodyPr wrap="square" rtlCol="0">
            <a:spAutoFit/>
          </a:bodyPr>
          <a:lstStyle/>
          <a:p>
            <a:pPr lvl="0" algn="ctr">
              <a:lnSpc>
                <a:spcPct val="13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sym typeface="+mn-ea"/>
              </a:rPr>
              <a:t>结果展示与展望</a:t>
            </a:r>
            <a:endParaRPr lang="zh-CN" altLang="en-US" sz="2000" b="1" spc="6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224C5-3EA0-7E98-1FA9-7C28C0FD867B}"/>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A9931DDE-BE75-6248-E6A8-3C606514D4D2}"/>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D206F978-539F-92BC-CA55-1FE93AF44B60}"/>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F66D8DA6-8836-2839-C558-C9F09EB4AD6B}"/>
              </a:ext>
            </a:extLst>
          </p:cNvPr>
          <p:cNvSpPr txBox="1"/>
          <p:nvPr/>
        </p:nvSpPr>
        <p:spPr>
          <a:xfrm>
            <a:off x="542579" y="136259"/>
            <a:ext cx="6531321"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五、结果展示与展望</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46C4085-29C5-91B5-3A50-FF3CC7F77496}"/>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6FD2D72E-C9C3-B7BC-2691-72F6936D7461}"/>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66BA7520-8E23-44FA-D104-690994CDF3DD}"/>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514699DE-795A-57FB-9450-EDF3781939D6}"/>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91E278AF-FB53-4934-A18F-040D36005A84}"/>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40DBFE8B-A30D-7CAE-B74A-E5939B1DE3FD}"/>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FC9FA59C-A597-04EA-F9C9-9B97C84D0219}"/>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7D7B2CF9-9FBB-6FF8-18C2-483CAD902C9E}"/>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A064F419-AC3D-C1E3-E8AA-14C7E6FB6797}"/>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1BEB28CB-42DD-8496-E62A-4A3A22540A6A}"/>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416450F0-573F-C003-ECBE-B96BA07FB679}"/>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CD40834F-931A-816A-5A38-EFC4C3A42AB7}"/>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584897BA-1FF1-80A5-F0C1-3DA16D241655}"/>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62BB28C5-6BB3-3417-D5D1-46DA203A1522}"/>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12A35CA0-E3AA-8DC7-690A-5EE46F820CA0}"/>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B3E81B0D-3811-D5E3-D774-30CAEA76F0FF}"/>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3E2B64A7-FA39-74E7-3130-2639FD9E1889}"/>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A4DF0766-D09B-52FD-3D48-8B5910F1B9BD}"/>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4ED30EF8-9C1C-4BAD-8E26-9222B5044964}"/>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39CF3144-055F-2098-8B56-45A6A46F9AB6}"/>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26D2A952-468B-B505-DBEF-6DF42A124EDE}"/>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67C0A0E2-7177-DD9D-35A1-C47A964C975B}"/>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36D79A50-0E91-C1B1-45CF-E8A82CCFC192}"/>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A833272E-107A-012B-F2AF-35FF104E24D7}"/>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C21A9D8F-B716-9871-642A-ABA6B6CF773C}"/>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59FDA4E8-0232-3EC6-358A-F6B8DF34B659}"/>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8D9E3E4B-855F-9EB3-006E-D21EFEA278C4}"/>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78E099D7-F7E3-67D2-CB76-EB42F78E712B}"/>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81E63F9B-ECED-DC34-C14F-1497B5741574}"/>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08B900C4-6407-F6A8-EAA8-8793787A1710}"/>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1500FCE4-9364-91E3-6D10-2830100592D9}"/>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054CA4C9-813C-8C88-B30D-5843638709F2}"/>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90262D0B-C6FA-68BB-986A-000BF95C68D4}"/>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687DBA1E-4711-B818-B357-7BE81F683431}"/>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B666D41E-82AC-27A4-EFC3-FEC2939B466E}"/>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D48F8018-356E-FE5A-0908-0A5139959B3F}"/>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4F5A8040-944E-334A-36CB-F9BF77300567}"/>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28F630DA-A1E2-2C66-9A4A-EBA80ABCD6E1}"/>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D2A14BFF-333E-D040-F9F4-C33426C988FF}"/>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F1CFCA7F-E90E-B273-03A2-9968F466A6D1}"/>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845A6BB3-70CD-7157-38B3-AD6502E191CD}"/>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C56450F7-5DB1-2363-7BFE-F674D5FCB9EB}"/>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BBCF6B5D-DCFA-8959-F3F4-80A5C798616D}"/>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0E78A521-D172-0AAF-1843-802E3D132053}"/>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F1F2C3DC-E7B4-8612-C24C-4E8AB9255E60}"/>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BC0DDCA3-ACB9-F735-D8A0-1C7A97FE22BA}"/>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0E194593-8164-B10E-4CF1-B8ABECC19A67}"/>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57130A37-D50F-FC4C-951D-3E24193A6401}"/>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367E9529-8632-0494-228F-D8A8F3E043B0}"/>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999108C2-B6E2-9295-6F0A-EBBDC32843F3}"/>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AD4172E8-58BE-D708-B56D-DF300624D96E}"/>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1D3D3896-9BFC-DC6C-D0EA-6BCA4095CA73}"/>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64BA7C6D-A730-4CE3-0B41-AE2E1CD8F423}"/>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6D7D194F-B361-1361-CFC0-83F35DA0C272}"/>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AF8476E9-AA3A-7154-4237-40EB6467D98A}"/>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54B7E0DC-4313-7D58-F065-63E4FE998EA5}"/>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7EDB5E2C-75D3-E348-0600-D1D45B6A0D72}"/>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ABBDCC08-6E70-184A-EDF5-05554CB952D6}"/>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44C9FE57-F749-640C-A07F-385BC1D1335C}"/>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C60E0F40-7256-D9AE-4920-04CA5D4FB698}"/>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sp>
        <p:nvSpPr>
          <p:cNvPr id="13" name="文本框 12">
            <a:extLst>
              <a:ext uri="{FF2B5EF4-FFF2-40B4-BE49-F238E27FC236}">
                <a16:creationId xmlns:a16="http://schemas.microsoft.com/office/drawing/2014/main" id="{8CABEFB3-F63F-20DB-A047-A3BCD0179951}"/>
              </a:ext>
            </a:extLst>
          </p:cNvPr>
          <p:cNvSpPr txBox="1"/>
          <p:nvPr/>
        </p:nvSpPr>
        <p:spPr>
          <a:xfrm>
            <a:off x="0" y="5773596"/>
            <a:ext cx="6531320"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代码与相关文件已上传至个人主页</a:t>
            </a:r>
            <a:r>
              <a:rPr lang="en-US" altLang="zh-CN" sz="2400" b="1" dirty="0" err="1">
                <a:solidFill>
                  <a:schemeClr val="accent6"/>
                </a:solidFill>
              </a:rPr>
              <a:t>github</a:t>
            </a:r>
            <a:r>
              <a:rPr lang="zh-CN" altLang="en-US" sz="2400" b="1" dirty="0">
                <a:solidFill>
                  <a:schemeClr val="accent6"/>
                </a:solidFill>
              </a:rPr>
              <a:t>仓库</a:t>
            </a:r>
            <a:endParaRPr lang="en-US" altLang="zh-CN" sz="2400" b="1" dirty="0">
              <a:solidFill>
                <a:schemeClr val="accent6"/>
              </a:solidFill>
            </a:endParaRPr>
          </a:p>
        </p:txBody>
      </p:sp>
      <p:sp>
        <p:nvSpPr>
          <p:cNvPr id="67" name="文本框 66">
            <a:extLst>
              <a:ext uri="{FF2B5EF4-FFF2-40B4-BE49-F238E27FC236}">
                <a16:creationId xmlns:a16="http://schemas.microsoft.com/office/drawing/2014/main" id="{BB21AF6D-B3C2-D6CA-F9D3-A2B300B1002B}"/>
              </a:ext>
            </a:extLst>
          </p:cNvPr>
          <p:cNvSpPr txBox="1"/>
          <p:nvPr/>
        </p:nvSpPr>
        <p:spPr>
          <a:xfrm>
            <a:off x="408940" y="853571"/>
            <a:ext cx="1176792" cy="461665"/>
          </a:xfrm>
          <a:prstGeom prst="rect">
            <a:avLst/>
          </a:prstGeom>
          <a:noFill/>
        </p:spPr>
        <p:txBody>
          <a:bodyPr wrap="square" rtlCol="0">
            <a:spAutoFit/>
          </a:bodyPr>
          <a:lstStyle/>
          <a:p>
            <a:pPr algn="ctr">
              <a:spcBef>
                <a:spcPts val="1200"/>
              </a:spcBef>
            </a:pPr>
            <a:r>
              <a:rPr lang="zh-CN" altLang="en-US" sz="2400" b="1" dirty="0">
                <a:solidFill>
                  <a:schemeClr val="accent6"/>
                </a:solidFill>
              </a:rPr>
              <a:t>展望：</a:t>
            </a:r>
            <a:endParaRPr lang="en-US" altLang="zh-CN" sz="2400" b="1" dirty="0">
              <a:solidFill>
                <a:schemeClr val="accent6"/>
              </a:solidFill>
            </a:endParaRPr>
          </a:p>
        </p:txBody>
      </p:sp>
      <p:sp>
        <p:nvSpPr>
          <p:cNvPr id="73" name="文本框 72">
            <a:extLst>
              <a:ext uri="{FF2B5EF4-FFF2-40B4-BE49-F238E27FC236}">
                <a16:creationId xmlns:a16="http://schemas.microsoft.com/office/drawing/2014/main" id="{39A9D6E1-560B-5BAA-9535-99BBB256EDD2}"/>
              </a:ext>
            </a:extLst>
          </p:cNvPr>
          <p:cNvSpPr txBox="1"/>
          <p:nvPr/>
        </p:nvSpPr>
        <p:spPr>
          <a:xfrm>
            <a:off x="542578" y="1483387"/>
            <a:ext cx="11649421" cy="2031325"/>
          </a:xfrm>
          <a:prstGeom prst="rect">
            <a:avLst/>
          </a:prstGeom>
          <a:noFill/>
        </p:spPr>
        <p:txBody>
          <a:bodyPr wrap="square" rtlCol="0">
            <a:spAutoFit/>
          </a:bodyPr>
          <a:lstStyle/>
          <a:p>
            <a:pPr marL="342900" indent="-342900">
              <a:spcBef>
                <a:spcPts val="1200"/>
              </a:spcBef>
              <a:buFont typeface="Wingdings" panose="05000000000000000000" pitchFamily="2" charset="2"/>
              <a:buChar char="Ø"/>
            </a:pPr>
            <a:r>
              <a:rPr lang="zh-CN" altLang="en-US" sz="2400" b="1" dirty="0">
                <a:solidFill>
                  <a:schemeClr val="accent6"/>
                </a:solidFill>
              </a:rPr>
              <a:t>用户行为与车辆异质性建模：系统最优与用户最优解的博弈</a:t>
            </a:r>
            <a:endParaRPr lang="en-US" altLang="zh-CN" sz="2400" b="1" dirty="0">
              <a:solidFill>
                <a:schemeClr val="accent6"/>
              </a:solidFill>
            </a:endParaRPr>
          </a:p>
          <a:p>
            <a:pPr marL="342900" indent="-342900">
              <a:spcBef>
                <a:spcPts val="1200"/>
              </a:spcBef>
              <a:buFont typeface="Wingdings" panose="05000000000000000000" pitchFamily="2" charset="2"/>
              <a:buChar char="Ø"/>
            </a:pPr>
            <a:r>
              <a:rPr lang="zh-CN" altLang="en-US" sz="2400" b="1" dirty="0">
                <a:solidFill>
                  <a:schemeClr val="accent6"/>
                </a:solidFill>
              </a:rPr>
              <a:t>考虑分时电价和充换电策略：电价不同、充换电时间不同</a:t>
            </a:r>
          </a:p>
          <a:p>
            <a:pPr marL="342900" indent="-342900">
              <a:spcBef>
                <a:spcPts val="1200"/>
              </a:spcBef>
              <a:buFont typeface="Wingdings" panose="05000000000000000000" pitchFamily="2" charset="2"/>
              <a:buChar char="Ø"/>
            </a:pPr>
            <a:r>
              <a:rPr lang="zh-CN" altLang="en-US" sz="2400" b="1" dirty="0">
                <a:solidFill>
                  <a:schemeClr val="accent6"/>
                </a:solidFill>
              </a:rPr>
              <a:t>利用强化学习提高规划效率：遗传算法在线搜索效率低，离线训练可提高解算效率</a:t>
            </a:r>
            <a:endParaRPr lang="en-US" altLang="zh-CN" sz="2400" b="1" dirty="0">
              <a:solidFill>
                <a:schemeClr val="accent6"/>
              </a:solidFill>
            </a:endParaRPr>
          </a:p>
          <a:p>
            <a:pPr marL="342900" indent="-342900">
              <a:spcBef>
                <a:spcPts val="1200"/>
              </a:spcBef>
              <a:buFont typeface="Wingdings" panose="05000000000000000000" pitchFamily="2" charset="2"/>
              <a:buChar char="Ø"/>
            </a:pPr>
            <a:r>
              <a:rPr lang="zh-CN" altLang="en-US" sz="2400" b="1" dirty="0">
                <a:solidFill>
                  <a:schemeClr val="accent6"/>
                </a:solidFill>
              </a:rPr>
              <a:t>考虑实际路网模型：当前模型未考虑实际精细化的路网结构。</a:t>
            </a:r>
          </a:p>
        </p:txBody>
      </p:sp>
    </p:spTree>
    <p:extLst>
      <p:ext uri="{BB962C8B-B14F-4D97-AF65-F5344CB8AC3E}">
        <p14:creationId xmlns:p14="http://schemas.microsoft.com/office/powerpoint/2010/main" val="627936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7457" y="4340543"/>
            <a:ext cx="11202670" cy="583565"/>
          </a:xfrm>
          <a:prstGeom prst="rect">
            <a:avLst/>
          </a:prstGeom>
          <a:noFill/>
          <a:ln>
            <a:noFill/>
          </a:ln>
        </p:spPr>
        <p:txBody>
          <a:bodyPr wrap="square" rtlCol="0">
            <a:spAutoFit/>
          </a:bodyPr>
          <a:lstStyle/>
          <a:p>
            <a:pPr algn="ctr"/>
            <a:r>
              <a:rPr lang="zh-CN" altLang="en-US" sz="3200" b="1" spc="60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谢谢</a:t>
            </a:r>
            <a:endParaRPr lang="zh-CN" altLang="en-US" sz="3200" b="1" spc="6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.01</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63825" y="4789805"/>
            <a:ext cx="6851650" cy="814582"/>
          </a:xfrm>
          <a:prstGeom prst="rect">
            <a:avLst/>
          </a:prstGeom>
          <a:noFill/>
          <a:ln>
            <a:noFill/>
          </a:ln>
        </p:spPr>
        <p:txBody>
          <a:bodyPr wrap="square" rtlCol="0">
            <a:spAutoFit/>
          </a:bodyPr>
          <a:lstStyle/>
          <a:p>
            <a:pPr algn="ctr">
              <a:lnSpc>
                <a:spcPct val="130000"/>
              </a:lnSpc>
            </a:pPr>
            <a:r>
              <a:rPr lang="zh-CN" altLang="en-US" sz="4000" b="1" spc="600">
                <a:solidFill>
                  <a:srgbClr val="0070C0"/>
                </a:solidFill>
                <a:latin typeface="微软雅黑" panose="020B0503020204020204" pitchFamily="34" charset="-122"/>
                <a:ea typeface="微软雅黑" panose="020B0503020204020204" pitchFamily="34" charset="-122"/>
                <a:sym typeface="+mn-ea"/>
              </a:rPr>
              <a:t>研究背景与意义</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91C4FEEA-0442-4897-E09D-475E201EA78C}"/>
              </a:ext>
            </a:extLst>
          </p:cNvPr>
          <p:cNvSpPr/>
          <p:nvPr/>
        </p:nvSpPr>
        <p:spPr>
          <a:xfrm>
            <a:off x="505919" y="859014"/>
            <a:ext cx="11520384" cy="2827632"/>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一、研究背景与意义</a:t>
            </a:r>
            <a:endParaRPr lang="zh-CN" altLang="en-US" sz="2000"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70" name="图片 69">
            <a:extLst>
              <a:ext uri="{FF2B5EF4-FFF2-40B4-BE49-F238E27FC236}">
                <a16:creationId xmlns:a16="http://schemas.microsoft.com/office/drawing/2014/main" id="{4D8D730D-2FC1-AB77-4EC3-DA3757A36011}"/>
              </a:ext>
            </a:extLst>
          </p:cNvPr>
          <p:cNvPicPr>
            <a:picLocks noChangeAspect="1"/>
          </p:cNvPicPr>
          <p:nvPr/>
        </p:nvPicPr>
        <p:blipFill>
          <a:blip r:embed="rId4"/>
          <a:stretch>
            <a:fillRect/>
          </a:stretch>
        </p:blipFill>
        <p:spPr>
          <a:xfrm>
            <a:off x="8960099" y="871776"/>
            <a:ext cx="3057135" cy="2184623"/>
          </a:xfrm>
          <a:prstGeom prst="rect">
            <a:avLst/>
          </a:prstGeom>
        </p:spPr>
      </p:pic>
      <p:pic>
        <p:nvPicPr>
          <p:cNvPr id="71" name="图片 70">
            <a:extLst>
              <a:ext uri="{FF2B5EF4-FFF2-40B4-BE49-F238E27FC236}">
                <a16:creationId xmlns:a16="http://schemas.microsoft.com/office/drawing/2014/main" id="{C07903AE-224D-7132-5806-AD041BDD6550}"/>
              </a:ext>
            </a:extLst>
          </p:cNvPr>
          <p:cNvPicPr>
            <a:picLocks noChangeAspect="1"/>
          </p:cNvPicPr>
          <p:nvPr/>
        </p:nvPicPr>
        <p:blipFill>
          <a:blip r:embed="rId5"/>
          <a:stretch>
            <a:fillRect/>
          </a:stretch>
        </p:blipFill>
        <p:spPr>
          <a:xfrm>
            <a:off x="6078167" y="876301"/>
            <a:ext cx="2881931" cy="2184623"/>
          </a:xfrm>
          <a:prstGeom prst="rect">
            <a:avLst/>
          </a:prstGeom>
        </p:spPr>
      </p:pic>
      <p:sp>
        <p:nvSpPr>
          <p:cNvPr id="72" name="文本框 71">
            <a:extLst>
              <a:ext uri="{FF2B5EF4-FFF2-40B4-BE49-F238E27FC236}">
                <a16:creationId xmlns:a16="http://schemas.microsoft.com/office/drawing/2014/main" id="{CB38B349-CBEA-18F6-A8F9-37AF943C8F1A}"/>
              </a:ext>
            </a:extLst>
          </p:cNvPr>
          <p:cNvSpPr txBox="1"/>
          <p:nvPr/>
        </p:nvSpPr>
        <p:spPr>
          <a:xfrm>
            <a:off x="7602073" y="3112972"/>
            <a:ext cx="3021742" cy="461665"/>
          </a:xfrm>
          <a:prstGeom prst="rect">
            <a:avLst/>
          </a:prstGeom>
          <a:noFill/>
        </p:spPr>
        <p:txBody>
          <a:bodyPr wrap="square">
            <a:spAutoFit/>
          </a:bodyPr>
          <a:lstStyle/>
          <a:p>
            <a:r>
              <a:rPr lang="zh-CN" altLang="en-US" sz="2400" b="1" dirty="0">
                <a:solidFill>
                  <a:srgbClr val="0070C0"/>
                </a:solidFill>
              </a:rPr>
              <a:t>充电站负载分布不均</a:t>
            </a:r>
          </a:p>
        </p:txBody>
      </p:sp>
      <p:sp>
        <p:nvSpPr>
          <p:cNvPr id="73" name="文本框 72">
            <a:extLst>
              <a:ext uri="{FF2B5EF4-FFF2-40B4-BE49-F238E27FC236}">
                <a16:creationId xmlns:a16="http://schemas.microsoft.com/office/drawing/2014/main" id="{8DC1EF11-9B82-75F5-1058-6371250F9F8D}"/>
              </a:ext>
            </a:extLst>
          </p:cNvPr>
          <p:cNvSpPr txBox="1"/>
          <p:nvPr/>
        </p:nvSpPr>
        <p:spPr>
          <a:xfrm>
            <a:off x="6363874" y="3999111"/>
            <a:ext cx="5597754" cy="2769989"/>
          </a:xfrm>
          <a:prstGeom prst="rect">
            <a:avLst/>
          </a:prstGeom>
          <a:noFill/>
        </p:spPr>
        <p:txBody>
          <a:bodyPr wrap="square">
            <a:spAutoFit/>
          </a:bodyPr>
          <a:lstStyle/>
          <a:p>
            <a:pPr marL="285750" indent="-285750">
              <a:spcBef>
                <a:spcPts val="1200"/>
              </a:spcBef>
              <a:buFont typeface="Wingdings" panose="05000000000000000000" pitchFamily="2" charset="2"/>
              <a:buChar char="Ø"/>
            </a:pPr>
            <a:r>
              <a:rPr lang="zh-CN" altLang="en-US" b="1" dirty="0">
                <a:solidFill>
                  <a:srgbClr val="C00000"/>
                </a:solidFill>
              </a:rPr>
              <a:t>忽略排队时间</a:t>
            </a:r>
            <a:r>
              <a:rPr lang="zh-CN" altLang="en-US" b="1" dirty="0"/>
              <a:t>：传统导航仅考虑路况（最短时间</a:t>
            </a:r>
            <a:r>
              <a:rPr lang="en-US" altLang="zh-CN" b="1" dirty="0"/>
              <a:t>/</a:t>
            </a:r>
            <a:r>
              <a:rPr lang="zh-CN" altLang="en-US" b="1" dirty="0"/>
              <a:t>路径），忽略了充电站的排队时间。</a:t>
            </a:r>
            <a:endParaRPr lang="en-US" altLang="zh-CN" b="1" dirty="0"/>
          </a:p>
          <a:p>
            <a:pPr marL="285750" indent="-285750">
              <a:spcBef>
                <a:spcPts val="1200"/>
              </a:spcBef>
              <a:buFont typeface="Wingdings" panose="05000000000000000000" pitchFamily="2" charset="2"/>
              <a:buChar char="Ø"/>
            </a:pPr>
            <a:r>
              <a:rPr lang="zh-CN" altLang="en-US" b="1" dirty="0">
                <a:solidFill>
                  <a:srgbClr val="C00000"/>
                </a:solidFill>
              </a:rPr>
              <a:t>忽略道路交通流情况</a:t>
            </a:r>
            <a:r>
              <a:rPr lang="zh-CN" altLang="en-US" b="1" dirty="0"/>
              <a:t>：部分充电</a:t>
            </a:r>
            <a:r>
              <a:rPr lang="en-US" altLang="zh-CN" b="1" dirty="0"/>
              <a:t>APP</a:t>
            </a:r>
            <a:r>
              <a:rPr lang="zh-CN" altLang="en-US" b="1" dirty="0"/>
              <a:t>仅显示空闲桩位，未考虑前往站点的途中拥堵情况。交通流是动态变化的，静态的路径规划无法应对突发拥堵。</a:t>
            </a:r>
            <a:endParaRPr lang="en-US" altLang="zh-CN" b="1" dirty="0"/>
          </a:p>
          <a:p>
            <a:pPr marL="285750" indent="-285750">
              <a:spcBef>
                <a:spcPts val="1200"/>
              </a:spcBef>
              <a:buFont typeface="Wingdings" panose="05000000000000000000" pitchFamily="2" charset="2"/>
              <a:buChar char="Ø"/>
            </a:pPr>
            <a:r>
              <a:rPr lang="zh-CN" altLang="en-US" b="1" dirty="0">
                <a:solidFill>
                  <a:srgbClr val="C00000"/>
                </a:solidFill>
              </a:rPr>
              <a:t>缺乏对电网负载均衡性考虑</a:t>
            </a:r>
            <a:r>
              <a:rPr lang="zh-CN" altLang="en-US" b="1" dirty="0"/>
              <a:t>：交通流是动态变化的，静态的路径规划无法应对突发拥堵。</a:t>
            </a:r>
          </a:p>
          <a:p>
            <a:pPr>
              <a:spcBef>
                <a:spcPts val="1200"/>
              </a:spcBef>
            </a:pPr>
            <a:endParaRPr lang="zh-CN" altLang="en-US" b="1" dirty="0"/>
          </a:p>
        </p:txBody>
      </p:sp>
      <p:sp>
        <p:nvSpPr>
          <p:cNvPr id="77" name="矩形 76">
            <a:extLst>
              <a:ext uri="{FF2B5EF4-FFF2-40B4-BE49-F238E27FC236}">
                <a16:creationId xmlns:a16="http://schemas.microsoft.com/office/drawing/2014/main" id="{53131560-E331-05E4-4030-FBCC8CEF4BBD}"/>
              </a:ext>
            </a:extLst>
          </p:cNvPr>
          <p:cNvSpPr/>
          <p:nvPr/>
        </p:nvSpPr>
        <p:spPr>
          <a:xfrm>
            <a:off x="505919" y="3686646"/>
            <a:ext cx="11520384" cy="2915270"/>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
        <p:nvSpPr>
          <p:cNvPr id="78" name="文本框 77">
            <a:extLst>
              <a:ext uri="{FF2B5EF4-FFF2-40B4-BE49-F238E27FC236}">
                <a16:creationId xmlns:a16="http://schemas.microsoft.com/office/drawing/2014/main" id="{067BB24D-5CE1-BDA8-28D8-074F034111F9}"/>
              </a:ext>
            </a:extLst>
          </p:cNvPr>
          <p:cNvSpPr txBox="1"/>
          <p:nvPr/>
        </p:nvSpPr>
        <p:spPr>
          <a:xfrm>
            <a:off x="579999" y="1371298"/>
            <a:ext cx="415681" cy="1569660"/>
          </a:xfrm>
          <a:prstGeom prst="rect">
            <a:avLst/>
          </a:prstGeom>
          <a:noFill/>
        </p:spPr>
        <p:txBody>
          <a:bodyPr wrap="square">
            <a:spAutoFit/>
          </a:bodyPr>
          <a:lstStyle/>
          <a:p>
            <a:r>
              <a:rPr lang="zh-CN" altLang="en-US" sz="2400" b="1" dirty="0">
                <a:solidFill>
                  <a:srgbClr val="0070C0"/>
                </a:solidFill>
              </a:rPr>
              <a:t>社会现状</a:t>
            </a:r>
          </a:p>
        </p:txBody>
      </p:sp>
      <p:sp>
        <p:nvSpPr>
          <p:cNvPr id="79" name="文本框 78">
            <a:extLst>
              <a:ext uri="{FF2B5EF4-FFF2-40B4-BE49-F238E27FC236}">
                <a16:creationId xmlns:a16="http://schemas.microsoft.com/office/drawing/2014/main" id="{DC534462-9582-6DC7-A8FC-92B55C866B00}"/>
              </a:ext>
            </a:extLst>
          </p:cNvPr>
          <p:cNvSpPr txBox="1"/>
          <p:nvPr/>
        </p:nvSpPr>
        <p:spPr>
          <a:xfrm>
            <a:off x="579999" y="3845806"/>
            <a:ext cx="696942" cy="2677656"/>
          </a:xfrm>
          <a:prstGeom prst="rect">
            <a:avLst/>
          </a:prstGeom>
          <a:noFill/>
        </p:spPr>
        <p:txBody>
          <a:bodyPr wrap="square">
            <a:spAutoFit/>
          </a:bodyPr>
          <a:lstStyle/>
          <a:p>
            <a:r>
              <a:rPr lang="zh-CN" altLang="en-US" sz="2800" b="1" dirty="0">
                <a:solidFill>
                  <a:srgbClr val="0070C0"/>
                </a:solidFill>
              </a:rPr>
              <a:t>传统技术弊端</a:t>
            </a:r>
          </a:p>
        </p:txBody>
      </p:sp>
      <p:pic>
        <p:nvPicPr>
          <p:cNvPr id="83" name="图片 82">
            <a:extLst>
              <a:ext uri="{FF2B5EF4-FFF2-40B4-BE49-F238E27FC236}">
                <a16:creationId xmlns:a16="http://schemas.microsoft.com/office/drawing/2014/main" id="{123ED12F-ADC5-6FD9-A88E-5F9A66992915}"/>
              </a:ext>
            </a:extLst>
          </p:cNvPr>
          <p:cNvPicPr>
            <a:picLocks noChangeAspect="1"/>
          </p:cNvPicPr>
          <p:nvPr/>
        </p:nvPicPr>
        <p:blipFill>
          <a:blip r:embed="rId6"/>
          <a:stretch>
            <a:fillRect/>
          </a:stretch>
        </p:blipFill>
        <p:spPr>
          <a:xfrm>
            <a:off x="995679" y="933294"/>
            <a:ext cx="4953947" cy="2704351"/>
          </a:xfrm>
          <a:prstGeom prst="rect">
            <a:avLst/>
          </a:prstGeom>
        </p:spPr>
      </p:pic>
      <p:pic>
        <p:nvPicPr>
          <p:cNvPr id="85" name="图片 84">
            <a:extLst>
              <a:ext uri="{FF2B5EF4-FFF2-40B4-BE49-F238E27FC236}">
                <a16:creationId xmlns:a16="http://schemas.microsoft.com/office/drawing/2014/main" id="{EFF50AFE-6110-1AD8-375B-A28E0D3E7492}"/>
              </a:ext>
            </a:extLst>
          </p:cNvPr>
          <p:cNvPicPr>
            <a:picLocks noChangeAspect="1"/>
          </p:cNvPicPr>
          <p:nvPr/>
        </p:nvPicPr>
        <p:blipFill>
          <a:blip r:embed="rId7"/>
          <a:stretch>
            <a:fillRect/>
          </a:stretch>
        </p:blipFill>
        <p:spPr>
          <a:xfrm>
            <a:off x="1182257" y="3809933"/>
            <a:ext cx="5181617" cy="27497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.02</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63825" y="4789805"/>
            <a:ext cx="6851650" cy="891540"/>
          </a:xfrm>
          <a:prstGeom prst="rect">
            <a:avLst/>
          </a:prstGeom>
          <a:noFill/>
          <a:ln>
            <a:noFill/>
          </a:ln>
        </p:spPr>
        <p:txBody>
          <a:bodyPr wrap="square" rtlCol="0">
            <a:spAutoFit/>
          </a:bodyPr>
          <a:lstStyle/>
          <a:p>
            <a:pPr algn="ctr">
              <a:lnSpc>
                <a:spcPct val="130000"/>
              </a:lnSpc>
            </a:pPr>
            <a:r>
              <a:rPr lang="zh-CN" altLang="en-US" sz="4000" b="1" spc="600">
                <a:solidFill>
                  <a:srgbClr val="0070C0"/>
                </a:solidFill>
                <a:latin typeface="微软雅黑" panose="020B0503020204020204" pitchFamily="34" charset="-122"/>
                <a:ea typeface="微软雅黑" panose="020B0503020204020204" pitchFamily="34" charset="-122"/>
                <a:sym typeface="+mn-ea"/>
              </a:rPr>
              <a:t>问题简化与模型假设</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F1E57-DCA8-0284-78E6-26FEDB7CB4F0}"/>
            </a:ext>
          </a:extLst>
        </p:cNvPr>
        <p:cNvGrpSpPr/>
        <p:nvPr/>
      </p:nvGrpSpPr>
      <p:grpSpPr>
        <a:xfrm>
          <a:off x="0" y="0"/>
          <a:ext cx="0" cy="0"/>
          <a:chOff x="0" y="0"/>
          <a:chExt cx="0" cy="0"/>
        </a:xfrm>
      </p:grpSpPr>
      <p:sp>
        <p:nvSpPr>
          <p:cNvPr id="23" name="标题 1">
            <a:extLst>
              <a:ext uri="{FF2B5EF4-FFF2-40B4-BE49-F238E27FC236}">
                <a16:creationId xmlns:a16="http://schemas.microsoft.com/office/drawing/2014/main" id="{C88F7490-7668-7C50-3CCC-DE8769FCA354}"/>
              </a:ext>
            </a:extLst>
          </p:cNvPr>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a:extLst>
              <a:ext uri="{FF2B5EF4-FFF2-40B4-BE49-F238E27FC236}">
                <a16:creationId xmlns:a16="http://schemas.microsoft.com/office/drawing/2014/main" id="{B7D4205B-2500-4D87-1048-B0BA8D4B92BE}"/>
              </a:ext>
            </a:extLst>
          </p:cNvPr>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a:extLst>
              <a:ext uri="{FF2B5EF4-FFF2-40B4-BE49-F238E27FC236}">
                <a16:creationId xmlns:a16="http://schemas.microsoft.com/office/drawing/2014/main" id="{0BFF5097-3EDA-5E26-396F-EBBD9FF0E743}"/>
              </a:ext>
            </a:extLst>
          </p:cNvPr>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二、</a:t>
            </a:r>
            <a:r>
              <a:rPr lang="zh-CN" sz="2400" b="1" dirty="0">
                <a:latin typeface="微软雅黑" panose="020B0503020204020204" pitchFamily="34" charset="-122"/>
                <a:ea typeface="微软雅黑" panose="020B0503020204020204" pitchFamily="34" charset="-122"/>
              </a:rPr>
              <a:t>问题简化与模型假设</a:t>
            </a:r>
            <a:endParaRPr lang="zh-CN" sz="20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DD6DFE1-AE41-EFA4-DA9C-801C8B5FB03F}"/>
              </a:ext>
            </a:extLst>
          </p:cNvPr>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a:extLst>
                <a:ext uri="{FF2B5EF4-FFF2-40B4-BE49-F238E27FC236}">
                  <a16:creationId xmlns:a16="http://schemas.microsoft.com/office/drawing/2014/main" id="{8A370EE0-EBA3-FDBA-B9C7-367CEA36E802}"/>
                </a:ext>
              </a:extLst>
            </p:cNvPr>
            <p:cNvGrpSpPr/>
            <p:nvPr/>
          </p:nvGrpSpPr>
          <p:grpSpPr>
            <a:xfrm>
              <a:off x="2629947" y="2501424"/>
              <a:ext cx="1847550" cy="1855152"/>
              <a:chOff x="3216275" y="2651125"/>
              <a:chExt cx="1543050" cy="1549400"/>
            </a:xfrm>
            <a:grpFill/>
          </p:grpSpPr>
          <p:sp>
            <p:nvSpPr>
              <p:cNvPr id="38" name="îśľíḓè">
                <a:extLst>
                  <a:ext uri="{FF2B5EF4-FFF2-40B4-BE49-F238E27FC236}">
                    <a16:creationId xmlns:a16="http://schemas.microsoft.com/office/drawing/2014/main" id="{65510542-934B-60F8-4FC0-8C64DAF0002E}"/>
                  </a:ext>
                </a:extLst>
              </p:cNvPr>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a:extLst>
                  <a:ext uri="{FF2B5EF4-FFF2-40B4-BE49-F238E27FC236}">
                    <a16:creationId xmlns:a16="http://schemas.microsoft.com/office/drawing/2014/main" id="{4D6D8129-162B-B3E3-0A61-5BF5F5240111}"/>
                  </a:ext>
                </a:extLst>
              </p:cNvPr>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a:extLst>
                  <a:ext uri="{FF2B5EF4-FFF2-40B4-BE49-F238E27FC236}">
                    <a16:creationId xmlns:a16="http://schemas.microsoft.com/office/drawing/2014/main" id="{198B30F4-612B-8BF4-A08E-BE71C118AC8F}"/>
                  </a:ext>
                </a:extLst>
              </p:cNvPr>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a:extLst>
                  <a:ext uri="{FF2B5EF4-FFF2-40B4-BE49-F238E27FC236}">
                    <a16:creationId xmlns:a16="http://schemas.microsoft.com/office/drawing/2014/main" id="{120E6019-5182-4828-6D2C-21A85D5B2A12}"/>
                  </a:ext>
                </a:extLst>
              </p:cNvPr>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a:extLst>
                  <a:ext uri="{FF2B5EF4-FFF2-40B4-BE49-F238E27FC236}">
                    <a16:creationId xmlns:a16="http://schemas.microsoft.com/office/drawing/2014/main" id="{7B72E09A-DE72-5443-E504-46C61C931D70}"/>
                  </a:ext>
                </a:extLst>
              </p:cNvPr>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a:extLst>
                  <a:ext uri="{FF2B5EF4-FFF2-40B4-BE49-F238E27FC236}">
                    <a16:creationId xmlns:a16="http://schemas.microsoft.com/office/drawing/2014/main" id="{0F78CA62-5A2D-98C4-0F1C-5341C5AFC297}"/>
                  </a:ext>
                </a:extLst>
              </p:cNvPr>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a:extLst>
                  <a:ext uri="{FF2B5EF4-FFF2-40B4-BE49-F238E27FC236}">
                    <a16:creationId xmlns:a16="http://schemas.microsoft.com/office/drawing/2014/main" id="{AA7090E4-C662-E5C7-67A3-6898D4E797A9}"/>
                  </a:ext>
                </a:extLst>
              </p:cNvPr>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a:extLst>
                  <a:ext uri="{FF2B5EF4-FFF2-40B4-BE49-F238E27FC236}">
                    <a16:creationId xmlns:a16="http://schemas.microsoft.com/office/drawing/2014/main" id="{3BF76CA2-9AC5-C5A7-7807-C81DA9F2BE11}"/>
                  </a:ext>
                </a:extLst>
              </p:cNvPr>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a:extLst>
                  <a:ext uri="{FF2B5EF4-FFF2-40B4-BE49-F238E27FC236}">
                    <a16:creationId xmlns:a16="http://schemas.microsoft.com/office/drawing/2014/main" id="{9B59A712-2573-4E88-D67A-5B03F12B8BBA}"/>
                  </a:ext>
                </a:extLst>
              </p:cNvPr>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a:extLst>
                  <a:ext uri="{FF2B5EF4-FFF2-40B4-BE49-F238E27FC236}">
                    <a16:creationId xmlns:a16="http://schemas.microsoft.com/office/drawing/2014/main" id="{873368FC-97C6-1342-55DF-8B0CF3F39203}"/>
                  </a:ext>
                </a:extLst>
              </p:cNvPr>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a:extLst>
                  <a:ext uri="{FF2B5EF4-FFF2-40B4-BE49-F238E27FC236}">
                    <a16:creationId xmlns:a16="http://schemas.microsoft.com/office/drawing/2014/main" id="{5A142EA2-00E0-440D-729F-BFC4457AFB26}"/>
                  </a:ext>
                </a:extLst>
              </p:cNvPr>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a:extLst>
                  <a:ext uri="{FF2B5EF4-FFF2-40B4-BE49-F238E27FC236}">
                    <a16:creationId xmlns:a16="http://schemas.microsoft.com/office/drawing/2014/main" id="{F33C5B92-9832-2127-CA07-0947F13EB862}"/>
                  </a:ext>
                </a:extLst>
              </p:cNvPr>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a:extLst>
                  <a:ext uri="{FF2B5EF4-FFF2-40B4-BE49-F238E27FC236}">
                    <a16:creationId xmlns:a16="http://schemas.microsoft.com/office/drawing/2014/main" id="{B3B86CB9-42A7-B271-36CF-01BF74D6A209}"/>
                  </a:ext>
                </a:extLst>
              </p:cNvPr>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a:extLst>
                  <a:ext uri="{FF2B5EF4-FFF2-40B4-BE49-F238E27FC236}">
                    <a16:creationId xmlns:a16="http://schemas.microsoft.com/office/drawing/2014/main" id="{2EAE9F79-5E41-FA5A-0FA8-7B448DEC6091}"/>
                  </a:ext>
                </a:extLst>
              </p:cNvPr>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a:extLst>
                  <a:ext uri="{FF2B5EF4-FFF2-40B4-BE49-F238E27FC236}">
                    <a16:creationId xmlns:a16="http://schemas.microsoft.com/office/drawing/2014/main" id="{C129EE83-CC4C-7679-D57E-67CBF19A9C2B}"/>
                  </a:ext>
                </a:extLst>
              </p:cNvPr>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a:extLst>
                  <a:ext uri="{FF2B5EF4-FFF2-40B4-BE49-F238E27FC236}">
                    <a16:creationId xmlns:a16="http://schemas.microsoft.com/office/drawing/2014/main" id="{82A4BF35-CA9C-C8CC-D3BF-8EA67EFA7596}"/>
                  </a:ext>
                </a:extLst>
              </p:cNvPr>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a:extLst>
                  <a:ext uri="{FF2B5EF4-FFF2-40B4-BE49-F238E27FC236}">
                    <a16:creationId xmlns:a16="http://schemas.microsoft.com/office/drawing/2014/main" id="{B3BCEB6D-5A27-8CCA-23DD-9B6D0C3EC210}"/>
                  </a:ext>
                </a:extLst>
              </p:cNvPr>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a:extLst>
                  <a:ext uri="{FF2B5EF4-FFF2-40B4-BE49-F238E27FC236}">
                    <a16:creationId xmlns:a16="http://schemas.microsoft.com/office/drawing/2014/main" id="{1484AB9F-BC06-EE9F-BE7D-2374FE7CA2D9}"/>
                  </a:ext>
                </a:extLst>
              </p:cNvPr>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a:extLst>
                  <a:ext uri="{FF2B5EF4-FFF2-40B4-BE49-F238E27FC236}">
                    <a16:creationId xmlns:a16="http://schemas.microsoft.com/office/drawing/2014/main" id="{681FAD40-4B31-60A8-1ED0-705EADACB15F}"/>
                  </a:ext>
                </a:extLst>
              </p:cNvPr>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a:extLst>
                  <a:ext uri="{FF2B5EF4-FFF2-40B4-BE49-F238E27FC236}">
                    <a16:creationId xmlns:a16="http://schemas.microsoft.com/office/drawing/2014/main" id="{886BFC11-E956-1069-7101-D49681EF0C25}"/>
                  </a:ext>
                </a:extLst>
              </p:cNvPr>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a:extLst>
                  <a:ext uri="{FF2B5EF4-FFF2-40B4-BE49-F238E27FC236}">
                    <a16:creationId xmlns:a16="http://schemas.microsoft.com/office/drawing/2014/main" id="{410D06C6-5303-9BF3-7289-F955908274CD}"/>
                  </a:ext>
                </a:extLst>
              </p:cNvPr>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a:extLst>
                  <a:ext uri="{FF2B5EF4-FFF2-40B4-BE49-F238E27FC236}">
                    <a16:creationId xmlns:a16="http://schemas.microsoft.com/office/drawing/2014/main" id="{58C11CE8-8E70-2D43-E9BC-73916B8AC624}"/>
                  </a:ext>
                </a:extLst>
              </p:cNvPr>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a:extLst>
                  <a:ext uri="{FF2B5EF4-FFF2-40B4-BE49-F238E27FC236}">
                    <a16:creationId xmlns:a16="http://schemas.microsoft.com/office/drawing/2014/main" id="{1CB031A3-1A9C-D52B-F846-D66FA6BD56E9}"/>
                  </a:ext>
                </a:extLst>
              </p:cNvPr>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a:extLst>
                  <a:ext uri="{FF2B5EF4-FFF2-40B4-BE49-F238E27FC236}">
                    <a16:creationId xmlns:a16="http://schemas.microsoft.com/office/drawing/2014/main" id="{A6B04B1A-D36D-ADBB-3202-3890B7C9FBCC}"/>
                  </a:ext>
                </a:extLst>
              </p:cNvPr>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a:extLst>
                  <a:ext uri="{FF2B5EF4-FFF2-40B4-BE49-F238E27FC236}">
                    <a16:creationId xmlns:a16="http://schemas.microsoft.com/office/drawing/2014/main" id="{57C2AF59-4C06-BA87-C57B-91A83603589A}"/>
                  </a:ext>
                </a:extLst>
              </p:cNvPr>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a:extLst>
                  <a:ext uri="{FF2B5EF4-FFF2-40B4-BE49-F238E27FC236}">
                    <a16:creationId xmlns:a16="http://schemas.microsoft.com/office/drawing/2014/main" id="{445FFD02-7B3A-8C2A-B5C3-E087E75AFBA5}"/>
                  </a:ext>
                </a:extLst>
              </p:cNvPr>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a:extLst>
                  <a:ext uri="{FF2B5EF4-FFF2-40B4-BE49-F238E27FC236}">
                    <a16:creationId xmlns:a16="http://schemas.microsoft.com/office/drawing/2014/main" id="{411521BC-C0D1-81E0-5680-E72C16E8A706}"/>
                  </a:ext>
                </a:extLst>
              </p:cNvPr>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a:extLst>
                  <a:ext uri="{FF2B5EF4-FFF2-40B4-BE49-F238E27FC236}">
                    <a16:creationId xmlns:a16="http://schemas.microsoft.com/office/drawing/2014/main" id="{0930E2CC-B7F4-EAF1-52EA-B8CC33CA8899}"/>
                  </a:ext>
                </a:extLst>
              </p:cNvPr>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a:extLst>
                <a:ext uri="{FF2B5EF4-FFF2-40B4-BE49-F238E27FC236}">
                  <a16:creationId xmlns:a16="http://schemas.microsoft.com/office/drawing/2014/main" id="{039D5825-E2F4-8483-09F0-EB730F1805B3}"/>
                </a:ext>
              </a:extLst>
            </p:cNvPr>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a:extLst>
                <a:ext uri="{FF2B5EF4-FFF2-40B4-BE49-F238E27FC236}">
                  <a16:creationId xmlns:a16="http://schemas.microsoft.com/office/drawing/2014/main" id="{2C94D64F-7387-F71A-1ED8-F51000FC8D5E}"/>
                </a:ext>
              </a:extLst>
            </p:cNvPr>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a:extLst>
                <a:ext uri="{FF2B5EF4-FFF2-40B4-BE49-F238E27FC236}">
                  <a16:creationId xmlns:a16="http://schemas.microsoft.com/office/drawing/2014/main" id="{236FF90B-E2B4-70CC-9D9D-780AF0F96FAD}"/>
                </a:ext>
              </a:extLst>
            </p:cNvPr>
            <p:cNvGrpSpPr/>
            <p:nvPr/>
          </p:nvGrpSpPr>
          <p:grpSpPr>
            <a:xfrm>
              <a:off x="4589708" y="2583543"/>
              <a:ext cx="742163" cy="1193232"/>
              <a:chOff x="4691308" y="2684429"/>
              <a:chExt cx="679414" cy="1092346"/>
            </a:xfrm>
            <a:grpFill/>
          </p:grpSpPr>
          <p:sp>
            <p:nvSpPr>
              <p:cNvPr id="35" name="ïṡľïďê">
                <a:extLst>
                  <a:ext uri="{FF2B5EF4-FFF2-40B4-BE49-F238E27FC236}">
                    <a16:creationId xmlns:a16="http://schemas.microsoft.com/office/drawing/2014/main" id="{31DADAD5-0463-55A8-6B90-7DB9129D2F4A}"/>
                  </a:ext>
                </a:extLst>
              </p:cNvPr>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a:extLst>
                  <a:ext uri="{FF2B5EF4-FFF2-40B4-BE49-F238E27FC236}">
                    <a16:creationId xmlns:a16="http://schemas.microsoft.com/office/drawing/2014/main" id="{D9D36AF2-931B-7658-23BD-B1F44032FEEA}"/>
                  </a:ext>
                </a:extLst>
              </p:cNvPr>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a:extLst>
                  <a:ext uri="{FF2B5EF4-FFF2-40B4-BE49-F238E27FC236}">
                    <a16:creationId xmlns:a16="http://schemas.microsoft.com/office/drawing/2014/main" id="{5A2111F0-FA22-F424-DDE2-CCE9559CA251}"/>
                  </a:ext>
                </a:extLst>
              </p:cNvPr>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a:extLst>
                <a:ext uri="{FF2B5EF4-FFF2-40B4-BE49-F238E27FC236}">
                  <a16:creationId xmlns:a16="http://schemas.microsoft.com/office/drawing/2014/main" id="{BF033AFB-A7B1-0B5B-1BAF-42B3D0D8C492}"/>
                </a:ext>
              </a:extLst>
            </p:cNvPr>
            <p:cNvGrpSpPr/>
            <p:nvPr/>
          </p:nvGrpSpPr>
          <p:grpSpPr>
            <a:xfrm>
              <a:off x="7561942" y="2580837"/>
              <a:ext cx="677905" cy="1186334"/>
              <a:chOff x="7344147" y="2674826"/>
              <a:chExt cx="624197" cy="1092345"/>
            </a:xfrm>
            <a:grpFill/>
          </p:grpSpPr>
          <p:sp>
            <p:nvSpPr>
              <p:cNvPr id="31" name="ïṩľiḓe">
                <a:extLst>
                  <a:ext uri="{FF2B5EF4-FFF2-40B4-BE49-F238E27FC236}">
                    <a16:creationId xmlns:a16="http://schemas.microsoft.com/office/drawing/2014/main" id="{1AEA6E20-133D-8145-F370-D8E88F82585B}"/>
                  </a:ext>
                </a:extLst>
              </p:cNvPr>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a:extLst>
                  <a:ext uri="{FF2B5EF4-FFF2-40B4-BE49-F238E27FC236}">
                    <a16:creationId xmlns:a16="http://schemas.microsoft.com/office/drawing/2014/main" id="{08FA5D44-4060-35A3-1C07-DDCFB2B92CA6}"/>
                  </a:ext>
                </a:extLst>
              </p:cNvPr>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a:extLst>
                  <a:ext uri="{FF2B5EF4-FFF2-40B4-BE49-F238E27FC236}">
                    <a16:creationId xmlns:a16="http://schemas.microsoft.com/office/drawing/2014/main" id="{080E0DC7-0D8C-7BA8-E930-C534D4480559}"/>
                  </a:ext>
                </a:extLst>
              </p:cNvPr>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a:extLst>
                  <a:ext uri="{FF2B5EF4-FFF2-40B4-BE49-F238E27FC236}">
                    <a16:creationId xmlns:a16="http://schemas.microsoft.com/office/drawing/2014/main" id="{83CB13EA-533D-2F67-CE7D-90776B42E8E1}"/>
                  </a:ext>
                </a:extLst>
              </p:cNvPr>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a:extLst>
                <a:ext uri="{FF2B5EF4-FFF2-40B4-BE49-F238E27FC236}">
                  <a16:creationId xmlns:a16="http://schemas.microsoft.com/office/drawing/2014/main" id="{C11708BA-2AAD-3041-2324-DB031B334ADD}"/>
                </a:ext>
              </a:extLst>
            </p:cNvPr>
            <p:cNvGrpSpPr/>
            <p:nvPr/>
          </p:nvGrpSpPr>
          <p:grpSpPr>
            <a:xfrm>
              <a:off x="4649513" y="3946051"/>
              <a:ext cx="3567404" cy="243887"/>
              <a:chOff x="4649503" y="3967974"/>
              <a:chExt cx="3246722" cy="221964"/>
            </a:xfrm>
            <a:grpFill/>
          </p:grpSpPr>
          <p:sp>
            <p:nvSpPr>
              <p:cNvPr id="9" name="í$ḻiḓé">
                <a:extLst>
                  <a:ext uri="{FF2B5EF4-FFF2-40B4-BE49-F238E27FC236}">
                    <a16:creationId xmlns:a16="http://schemas.microsoft.com/office/drawing/2014/main" id="{DA794AF3-1546-0FBC-5CA8-67C06D21D01C}"/>
                  </a:ext>
                </a:extLst>
              </p:cNvPr>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a:extLst>
                  <a:ext uri="{FF2B5EF4-FFF2-40B4-BE49-F238E27FC236}">
                    <a16:creationId xmlns:a16="http://schemas.microsoft.com/office/drawing/2014/main" id="{AE17215C-7A5D-3AB7-EF6E-4E63F9D592CA}"/>
                  </a:ext>
                </a:extLst>
              </p:cNvPr>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a:extLst>
                  <a:ext uri="{FF2B5EF4-FFF2-40B4-BE49-F238E27FC236}">
                    <a16:creationId xmlns:a16="http://schemas.microsoft.com/office/drawing/2014/main" id="{4A27BF1B-1566-1B84-71E2-D3E5CC648D6F}"/>
                  </a:ext>
                </a:extLst>
              </p:cNvPr>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a:extLst>
                  <a:ext uri="{FF2B5EF4-FFF2-40B4-BE49-F238E27FC236}">
                    <a16:creationId xmlns:a16="http://schemas.microsoft.com/office/drawing/2014/main" id="{6CC2E4F3-0B8B-D83C-8261-98F37A32E5F9}"/>
                  </a:ext>
                </a:extLst>
              </p:cNvPr>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a:extLst>
                  <a:ext uri="{FF2B5EF4-FFF2-40B4-BE49-F238E27FC236}">
                    <a16:creationId xmlns:a16="http://schemas.microsoft.com/office/drawing/2014/main" id="{7CF70013-F93B-A520-27B1-E83FCA6B15B1}"/>
                  </a:ext>
                </a:extLst>
              </p:cNvPr>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a:extLst>
                  <a:ext uri="{FF2B5EF4-FFF2-40B4-BE49-F238E27FC236}">
                    <a16:creationId xmlns:a16="http://schemas.microsoft.com/office/drawing/2014/main" id="{9F58A8CC-352D-35CD-2928-D10B462FE94A}"/>
                  </a:ext>
                </a:extLst>
              </p:cNvPr>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a:extLst>
                  <a:ext uri="{FF2B5EF4-FFF2-40B4-BE49-F238E27FC236}">
                    <a16:creationId xmlns:a16="http://schemas.microsoft.com/office/drawing/2014/main" id="{058E11EE-ED32-7D7A-726A-C717250D3379}"/>
                  </a:ext>
                </a:extLst>
              </p:cNvPr>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a:extLst>
                  <a:ext uri="{FF2B5EF4-FFF2-40B4-BE49-F238E27FC236}">
                    <a16:creationId xmlns:a16="http://schemas.microsoft.com/office/drawing/2014/main" id="{8CFE499E-A8F4-E434-7B6A-E0D295A5F807}"/>
                  </a:ext>
                </a:extLst>
              </p:cNvPr>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a:extLst>
                  <a:ext uri="{FF2B5EF4-FFF2-40B4-BE49-F238E27FC236}">
                    <a16:creationId xmlns:a16="http://schemas.microsoft.com/office/drawing/2014/main" id="{CA2009FC-15A9-95E3-8A6B-E2D776171D4A}"/>
                  </a:ext>
                </a:extLst>
              </p:cNvPr>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a:extLst>
                  <a:ext uri="{FF2B5EF4-FFF2-40B4-BE49-F238E27FC236}">
                    <a16:creationId xmlns:a16="http://schemas.microsoft.com/office/drawing/2014/main" id="{017C9FEA-D7FD-117B-5666-D03A07058F80}"/>
                  </a:ext>
                </a:extLst>
              </p:cNvPr>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a:extLst>
                  <a:ext uri="{FF2B5EF4-FFF2-40B4-BE49-F238E27FC236}">
                    <a16:creationId xmlns:a16="http://schemas.microsoft.com/office/drawing/2014/main" id="{6BF9BD43-40FF-E5FF-7116-9FCF6EE36F1D}"/>
                  </a:ext>
                </a:extLst>
              </p:cNvPr>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a:extLst>
                  <a:ext uri="{FF2B5EF4-FFF2-40B4-BE49-F238E27FC236}">
                    <a16:creationId xmlns:a16="http://schemas.microsoft.com/office/drawing/2014/main" id="{5CCFF856-7E53-B9DE-B6E2-B600C9423476}"/>
                  </a:ext>
                </a:extLst>
              </p:cNvPr>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a:extLst>
                  <a:ext uri="{FF2B5EF4-FFF2-40B4-BE49-F238E27FC236}">
                    <a16:creationId xmlns:a16="http://schemas.microsoft.com/office/drawing/2014/main" id="{35EB6ED2-42F2-B271-6C36-4CF541B5203D}"/>
                  </a:ext>
                </a:extLst>
              </p:cNvPr>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a:extLst>
                  <a:ext uri="{FF2B5EF4-FFF2-40B4-BE49-F238E27FC236}">
                    <a16:creationId xmlns:a16="http://schemas.microsoft.com/office/drawing/2014/main" id="{7073C48C-4BD9-685A-1A4D-BD6FBB02BFA9}"/>
                  </a:ext>
                </a:extLst>
              </p:cNvPr>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a:extLst>
                  <a:ext uri="{FF2B5EF4-FFF2-40B4-BE49-F238E27FC236}">
                    <a16:creationId xmlns:a16="http://schemas.microsoft.com/office/drawing/2014/main" id="{C6337153-1D0F-3C67-4D9C-5E9F2834826A}"/>
                  </a:ext>
                </a:extLst>
              </p:cNvPr>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a:extLst>
                  <a:ext uri="{FF2B5EF4-FFF2-40B4-BE49-F238E27FC236}">
                    <a16:creationId xmlns:a16="http://schemas.microsoft.com/office/drawing/2014/main" id="{A0F30D67-D43C-85E4-5D1E-AEF9B9DAB800}"/>
                  </a:ext>
                </a:extLst>
              </p:cNvPr>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a:extLst>
                  <a:ext uri="{FF2B5EF4-FFF2-40B4-BE49-F238E27FC236}">
                    <a16:creationId xmlns:a16="http://schemas.microsoft.com/office/drawing/2014/main" id="{14A9DC5E-CE13-3FD6-9424-3C79334E91B6}"/>
                  </a:ext>
                </a:extLst>
              </p:cNvPr>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a:extLst>
                  <a:ext uri="{FF2B5EF4-FFF2-40B4-BE49-F238E27FC236}">
                    <a16:creationId xmlns:a16="http://schemas.microsoft.com/office/drawing/2014/main" id="{D9A32E5A-62F9-5E89-27FC-58BE4E627A92}"/>
                  </a:ext>
                </a:extLst>
              </p:cNvPr>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66" name="图片 65">
            <a:extLst>
              <a:ext uri="{FF2B5EF4-FFF2-40B4-BE49-F238E27FC236}">
                <a16:creationId xmlns:a16="http://schemas.microsoft.com/office/drawing/2014/main" id="{73131043-45E5-3FF4-22D7-D5F3D9396CC2}"/>
              </a:ext>
            </a:extLst>
          </p:cNvPr>
          <p:cNvPicPr>
            <a:picLocks/>
          </p:cNvPicPr>
          <p:nvPr/>
        </p:nvPicPr>
        <p:blipFill>
          <a:blip r:embed="rId4"/>
          <a:stretch>
            <a:fillRect/>
          </a:stretch>
        </p:blipFill>
        <p:spPr>
          <a:xfrm>
            <a:off x="126436" y="911044"/>
            <a:ext cx="3600000" cy="2880000"/>
          </a:xfrm>
          <a:prstGeom prst="rect">
            <a:avLst/>
          </a:prstGeom>
        </p:spPr>
      </p:pic>
      <p:pic>
        <p:nvPicPr>
          <p:cNvPr id="67" name="图片 66" descr="8">
            <a:extLst>
              <a:ext uri="{FF2B5EF4-FFF2-40B4-BE49-F238E27FC236}">
                <a16:creationId xmlns:a16="http://schemas.microsoft.com/office/drawing/2014/main" id="{809A50F0-2D7E-1756-B710-22A54E48EC05}"/>
              </a:ext>
            </a:extLst>
          </p:cNvPr>
          <p:cNvPicPr>
            <a:picLocks noChangeAspect="1"/>
          </p:cNvPicPr>
          <p:nvPr/>
        </p:nvPicPr>
        <p:blipFill>
          <a:blip r:embed="rId5"/>
          <a:stretch>
            <a:fillRect/>
          </a:stretch>
        </p:blipFill>
        <p:spPr>
          <a:xfrm>
            <a:off x="207614" y="3791045"/>
            <a:ext cx="5582370" cy="2834060"/>
          </a:xfrm>
          <a:prstGeom prst="rect">
            <a:avLst/>
          </a:prstGeom>
        </p:spPr>
      </p:pic>
      <p:pic>
        <p:nvPicPr>
          <p:cNvPr id="69" name="图片 68">
            <a:extLst>
              <a:ext uri="{FF2B5EF4-FFF2-40B4-BE49-F238E27FC236}">
                <a16:creationId xmlns:a16="http://schemas.microsoft.com/office/drawing/2014/main" id="{5BCED76C-9C62-9BE5-EE11-CE63B598BD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4566" y="911044"/>
            <a:ext cx="3599999" cy="2880000"/>
          </a:xfrm>
          <a:prstGeom prst="rect">
            <a:avLst/>
          </a:prstGeom>
        </p:spPr>
      </p:pic>
      <p:sp>
        <p:nvSpPr>
          <p:cNvPr id="70" name="箭头: 右 69">
            <a:extLst>
              <a:ext uri="{FF2B5EF4-FFF2-40B4-BE49-F238E27FC236}">
                <a16:creationId xmlns:a16="http://schemas.microsoft.com/office/drawing/2014/main" id="{1A61B1EC-9402-649A-5CDB-0C2108DAD71B}"/>
              </a:ext>
            </a:extLst>
          </p:cNvPr>
          <p:cNvSpPr/>
          <p:nvPr/>
        </p:nvSpPr>
        <p:spPr>
          <a:xfrm>
            <a:off x="4697562" y="3257348"/>
            <a:ext cx="2160438" cy="506149"/>
          </a:xfrm>
          <a:prstGeom prst="rightArrow">
            <a:avLst>
              <a:gd name="adj1" fmla="val 50000"/>
              <a:gd name="adj2" fmla="val 5401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6"/>
                </a:solidFill>
              </a:ln>
            </a:endParaRPr>
          </a:p>
        </p:txBody>
      </p:sp>
      <p:sp>
        <p:nvSpPr>
          <p:cNvPr id="71" name="文本框 70">
            <a:extLst>
              <a:ext uri="{FF2B5EF4-FFF2-40B4-BE49-F238E27FC236}">
                <a16:creationId xmlns:a16="http://schemas.microsoft.com/office/drawing/2014/main" id="{8F88E187-0472-F12C-D6FC-C715B8D58060}"/>
              </a:ext>
            </a:extLst>
          </p:cNvPr>
          <p:cNvSpPr txBox="1"/>
          <p:nvPr/>
        </p:nvSpPr>
        <p:spPr>
          <a:xfrm>
            <a:off x="2058014" y="3314568"/>
            <a:ext cx="2554514" cy="400110"/>
          </a:xfrm>
          <a:prstGeom prst="rect">
            <a:avLst/>
          </a:prstGeom>
          <a:noFill/>
        </p:spPr>
        <p:txBody>
          <a:bodyPr wrap="square" rtlCol="0">
            <a:spAutoFit/>
          </a:bodyPr>
          <a:lstStyle/>
          <a:p>
            <a:r>
              <a:rPr lang="zh-CN" altLang="en-US" sz="2000" b="1" dirty="0">
                <a:solidFill>
                  <a:schemeClr val="accent6"/>
                </a:solidFill>
              </a:rPr>
              <a:t>单一用户的分配问题</a:t>
            </a:r>
          </a:p>
        </p:txBody>
      </p:sp>
      <p:sp>
        <p:nvSpPr>
          <p:cNvPr id="72" name="文本框 71">
            <a:extLst>
              <a:ext uri="{FF2B5EF4-FFF2-40B4-BE49-F238E27FC236}">
                <a16:creationId xmlns:a16="http://schemas.microsoft.com/office/drawing/2014/main" id="{AA2CDEE4-BDBC-6DB7-C307-B0EFC6C3C10A}"/>
              </a:ext>
            </a:extLst>
          </p:cNvPr>
          <p:cNvSpPr txBox="1"/>
          <p:nvPr/>
        </p:nvSpPr>
        <p:spPr>
          <a:xfrm>
            <a:off x="3549453" y="987960"/>
            <a:ext cx="4980684" cy="2169825"/>
          </a:xfrm>
          <a:prstGeom prst="rect">
            <a:avLst/>
          </a:prstGeom>
          <a:noFill/>
        </p:spPr>
        <p:txBody>
          <a:bodyPr wrap="square" rtlCol="0">
            <a:spAutoFit/>
          </a:bodyPr>
          <a:lstStyle/>
          <a:p>
            <a:pPr>
              <a:spcBef>
                <a:spcPts val="600"/>
              </a:spcBef>
            </a:pPr>
            <a:r>
              <a:rPr lang="en-US" altLang="zh-CN" sz="2000" b="1" dirty="0">
                <a:solidFill>
                  <a:srgbClr val="C00000"/>
                </a:solidFill>
              </a:rPr>
              <a:t>1.</a:t>
            </a:r>
            <a:r>
              <a:rPr lang="zh-CN" altLang="en-US" sz="2000" b="1" dirty="0">
                <a:solidFill>
                  <a:srgbClr val="C00000"/>
                </a:solidFill>
              </a:rPr>
              <a:t>由于缺少城市路网结构数据作出以下假设：</a:t>
            </a:r>
            <a:endParaRPr lang="en-US" altLang="zh-CN" sz="2000" b="1" dirty="0">
              <a:solidFill>
                <a:srgbClr val="C00000"/>
              </a:solidFill>
            </a:endParaRPr>
          </a:p>
          <a:p>
            <a:pPr marL="342900" indent="-342900">
              <a:spcBef>
                <a:spcPts val="600"/>
              </a:spcBef>
              <a:buFont typeface="Wingdings" panose="05000000000000000000" pitchFamily="2" charset="2"/>
              <a:buChar char="Ø"/>
            </a:pPr>
            <a:r>
              <a:rPr lang="zh-CN" altLang="en-US" sz="2000" b="1" dirty="0"/>
              <a:t>忽略路网结构的耦合对于规划与交通流量的影响</a:t>
            </a:r>
            <a:endParaRPr lang="en-US" altLang="zh-CN" sz="2000" b="1" dirty="0"/>
          </a:p>
          <a:p>
            <a:pPr marL="342900" indent="-342900">
              <a:spcBef>
                <a:spcPts val="600"/>
              </a:spcBef>
              <a:buFont typeface="Wingdings" panose="05000000000000000000" pitchFamily="2" charset="2"/>
              <a:buChar char="Ø"/>
            </a:pPr>
            <a:r>
              <a:rPr lang="zh-CN" altLang="en-US" sz="2000" b="1" dirty="0"/>
              <a:t>客户点与充电站点间的欧式距离代表实际距离。</a:t>
            </a:r>
            <a:endParaRPr lang="en-US" altLang="zh-CN" sz="2000" b="1" dirty="0"/>
          </a:p>
          <a:p>
            <a:pPr marL="342900" indent="-342900">
              <a:spcBef>
                <a:spcPts val="600"/>
              </a:spcBef>
              <a:buFont typeface="Wingdings" panose="05000000000000000000" pitchFamily="2" charset="2"/>
              <a:buChar char="Ø"/>
            </a:pPr>
            <a:r>
              <a:rPr lang="zh-CN" altLang="en-US" sz="2000" b="1" dirty="0"/>
              <a:t>充电站距离中心点越近，排队客户越多。</a:t>
            </a:r>
            <a:endParaRPr lang="en-US" altLang="zh-CN" sz="2000" b="1" dirty="0"/>
          </a:p>
        </p:txBody>
      </p:sp>
      <p:sp>
        <p:nvSpPr>
          <p:cNvPr id="73" name="文本框 72">
            <a:extLst>
              <a:ext uri="{FF2B5EF4-FFF2-40B4-BE49-F238E27FC236}">
                <a16:creationId xmlns:a16="http://schemas.microsoft.com/office/drawing/2014/main" id="{D80707EC-C360-CFAC-CD81-768D8017027E}"/>
              </a:ext>
            </a:extLst>
          </p:cNvPr>
          <p:cNvSpPr txBox="1"/>
          <p:nvPr/>
        </p:nvSpPr>
        <p:spPr>
          <a:xfrm>
            <a:off x="6858000" y="3310367"/>
            <a:ext cx="2672853" cy="400110"/>
          </a:xfrm>
          <a:prstGeom prst="rect">
            <a:avLst/>
          </a:prstGeom>
          <a:noFill/>
        </p:spPr>
        <p:txBody>
          <a:bodyPr wrap="square" rtlCol="0">
            <a:spAutoFit/>
          </a:bodyPr>
          <a:lstStyle/>
          <a:p>
            <a:pPr algn="ctr"/>
            <a:r>
              <a:rPr lang="zh-CN" altLang="en-US" sz="2000" b="1" dirty="0">
                <a:solidFill>
                  <a:schemeClr val="accent6"/>
                </a:solidFill>
              </a:rPr>
              <a:t>用户群体的分配问题</a:t>
            </a:r>
          </a:p>
        </p:txBody>
      </p:sp>
      <p:sp>
        <p:nvSpPr>
          <p:cNvPr id="74" name="文本框 73">
            <a:extLst>
              <a:ext uri="{FF2B5EF4-FFF2-40B4-BE49-F238E27FC236}">
                <a16:creationId xmlns:a16="http://schemas.microsoft.com/office/drawing/2014/main" id="{8C6D188C-61D0-CF2F-896F-E2586EA048D0}"/>
              </a:ext>
            </a:extLst>
          </p:cNvPr>
          <p:cNvSpPr txBox="1"/>
          <p:nvPr/>
        </p:nvSpPr>
        <p:spPr>
          <a:xfrm>
            <a:off x="5878615" y="5404342"/>
            <a:ext cx="6243124" cy="1169551"/>
          </a:xfrm>
          <a:prstGeom prst="rect">
            <a:avLst/>
          </a:prstGeom>
          <a:noFill/>
        </p:spPr>
        <p:txBody>
          <a:bodyPr wrap="square" rtlCol="0">
            <a:spAutoFit/>
          </a:bodyPr>
          <a:lstStyle/>
          <a:p>
            <a:pPr>
              <a:spcBef>
                <a:spcPts val="1200"/>
              </a:spcBef>
            </a:pPr>
            <a:r>
              <a:rPr lang="en-US" altLang="zh-CN" sz="2000" b="1" dirty="0">
                <a:solidFill>
                  <a:srgbClr val="C00000"/>
                </a:solidFill>
              </a:rPr>
              <a:t>2.</a:t>
            </a:r>
            <a:r>
              <a:rPr lang="zh-CN" altLang="en-US" sz="2000" b="1" dirty="0">
                <a:solidFill>
                  <a:srgbClr val="C00000"/>
                </a:solidFill>
              </a:rPr>
              <a:t>由于道路交通流量数据集数量不足作出以下假设：</a:t>
            </a:r>
            <a:endParaRPr lang="en-US" altLang="zh-CN" sz="2000" b="1" dirty="0">
              <a:solidFill>
                <a:srgbClr val="C00000"/>
              </a:solidFill>
            </a:endParaRPr>
          </a:p>
          <a:p>
            <a:pPr>
              <a:spcBef>
                <a:spcPts val="1200"/>
              </a:spcBef>
            </a:pPr>
            <a:r>
              <a:rPr lang="zh-CN" altLang="en-US" sz="2000" b="1" dirty="0"/>
              <a:t>针对各个申请充电的用户，假设其到</a:t>
            </a:r>
            <a:r>
              <a:rPr lang="en-US" altLang="zh-CN" sz="2000" b="1" dirty="0"/>
              <a:t>20</a:t>
            </a:r>
            <a:r>
              <a:rPr lang="zh-CN" altLang="en-US" sz="2000" b="1" dirty="0"/>
              <a:t>个充电站点的道路交通流量均一致。</a:t>
            </a:r>
            <a:endParaRPr lang="en-US" altLang="zh-CN" sz="2000" b="1" dirty="0"/>
          </a:p>
        </p:txBody>
      </p:sp>
      <p:pic>
        <p:nvPicPr>
          <p:cNvPr id="101" name="图片 100">
            <a:extLst>
              <a:ext uri="{FF2B5EF4-FFF2-40B4-BE49-F238E27FC236}">
                <a16:creationId xmlns:a16="http://schemas.microsoft.com/office/drawing/2014/main" id="{A5DCAC1A-2496-68A8-11A6-070207A47C63}"/>
              </a:ext>
            </a:extLst>
          </p:cNvPr>
          <p:cNvPicPr>
            <a:picLocks noChangeAspect="1"/>
          </p:cNvPicPr>
          <p:nvPr/>
        </p:nvPicPr>
        <p:blipFill>
          <a:blip r:embed="rId7"/>
          <a:srcRect l="6169" t="17980" r="77753" b="56623"/>
          <a:stretch>
            <a:fillRect/>
          </a:stretch>
        </p:blipFill>
        <p:spPr>
          <a:xfrm>
            <a:off x="6858000" y="3819338"/>
            <a:ext cx="857737" cy="739603"/>
          </a:xfrm>
          <a:prstGeom prst="rect">
            <a:avLst/>
          </a:prstGeom>
        </p:spPr>
      </p:pic>
      <p:pic>
        <p:nvPicPr>
          <p:cNvPr id="78" name="图片 77">
            <a:extLst>
              <a:ext uri="{FF2B5EF4-FFF2-40B4-BE49-F238E27FC236}">
                <a16:creationId xmlns:a16="http://schemas.microsoft.com/office/drawing/2014/main" id="{0131212B-BFE2-5B81-57C7-D90DB00C138A}"/>
              </a:ext>
            </a:extLst>
          </p:cNvPr>
          <p:cNvPicPr>
            <a:picLocks noChangeAspect="1"/>
          </p:cNvPicPr>
          <p:nvPr/>
        </p:nvPicPr>
        <p:blipFill>
          <a:blip r:embed="rId8"/>
          <a:srcRect t="60012"/>
          <a:stretch>
            <a:fillRect/>
          </a:stretch>
        </p:blipFill>
        <p:spPr>
          <a:xfrm>
            <a:off x="6858000" y="4624942"/>
            <a:ext cx="857737" cy="731357"/>
          </a:xfrm>
          <a:prstGeom prst="rect">
            <a:avLst/>
          </a:prstGeom>
        </p:spPr>
      </p:pic>
      <p:pic>
        <p:nvPicPr>
          <p:cNvPr id="80" name="图片 79">
            <a:extLst>
              <a:ext uri="{FF2B5EF4-FFF2-40B4-BE49-F238E27FC236}">
                <a16:creationId xmlns:a16="http://schemas.microsoft.com/office/drawing/2014/main" id="{5CA3170F-C902-5066-8B19-CC84B20A6BC3}"/>
              </a:ext>
            </a:extLst>
          </p:cNvPr>
          <p:cNvPicPr>
            <a:picLocks noChangeAspect="1"/>
          </p:cNvPicPr>
          <p:nvPr/>
        </p:nvPicPr>
        <p:blipFill>
          <a:blip r:embed="rId7"/>
          <a:srcRect l="72596" t="16977" r="3687" b="20734"/>
          <a:stretch>
            <a:fillRect/>
          </a:stretch>
        </p:blipFill>
        <p:spPr>
          <a:xfrm>
            <a:off x="10114093" y="3894509"/>
            <a:ext cx="925790" cy="1327340"/>
          </a:xfrm>
          <a:prstGeom prst="rect">
            <a:avLst/>
          </a:prstGeom>
        </p:spPr>
      </p:pic>
      <p:cxnSp>
        <p:nvCxnSpPr>
          <p:cNvPr id="84" name="直接箭头连接符 83">
            <a:extLst>
              <a:ext uri="{FF2B5EF4-FFF2-40B4-BE49-F238E27FC236}">
                <a16:creationId xmlns:a16="http://schemas.microsoft.com/office/drawing/2014/main" id="{D52355FD-306F-95A1-9CAE-FB59021DDB56}"/>
              </a:ext>
            </a:extLst>
          </p:cNvPr>
          <p:cNvCxnSpPr>
            <a:stCxn id="101" idx="3"/>
            <a:endCxn id="80" idx="1"/>
          </p:cNvCxnSpPr>
          <p:nvPr/>
        </p:nvCxnSpPr>
        <p:spPr>
          <a:xfrm>
            <a:off x="7715737" y="4189140"/>
            <a:ext cx="2398356" cy="369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DA2AC436-4DB2-D99D-5A7C-7914A09F13E1}"/>
              </a:ext>
            </a:extLst>
          </p:cNvPr>
          <p:cNvCxnSpPr>
            <a:cxnSpLocks/>
            <a:stCxn id="78" idx="3"/>
            <a:endCxn id="80" idx="1"/>
          </p:cNvCxnSpPr>
          <p:nvPr/>
        </p:nvCxnSpPr>
        <p:spPr>
          <a:xfrm flipV="1">
            <a:off x="7715737" y="4558179"/>
            <a:ext cx="2398356" cy="43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2AC6810D-DC76-ABE9-6FCC-048F72EF3C03}"/>
              </a:ext>
            </a:extLst>
          </p:cNvPr>
          <p:cNvSpPr txBox="1"/>
          <p:nvPr/>
        </p:nvSpPr>
        <p:spPr>
          <a:xfrm rot="522663">
            <a:off x="7581540" y="4000658"/>
            <a:ext cx="2672853" cy="400110"/>
          </a:xfrm>
          <a:prstGeom prst="rect">
            <a:avLst/>
          </a:prstGeom>
          <a:noFill/>
        </p:spPr>
        <p:txBody>
          <a:bodyPr wrap="square" rtlCol="0">
            <a:spAutoFit/>
          </a:bodyPr>
          <a:lstStyle/>
          <a:p>
            <a:pPr algn="ctr"/>
            <a:r>
              <a:rPr lang="zh-CN" altLang="en-US" sz="2000" b="1" dirty="0">
                <a:solidFill>
                  <a:schemeClr val="accent6"/>
                </a:solidFill>
              </a:rPr>
              <a:t>各路交通流量</a:t>
            </a:r>
          </a:p>
        </p:txBody>
      </p:sp>
      <p:sp>
        <p:nvSpPr>
          <p:cNvPr id="89" name="文本框 88">
            <a:extLst>
              <a:ext uri="{FF2B5EF4-FFF2-40B4-BE49-F238E27FC236}">
                <a16:creationId xmlns:a16="http://schemas.microsoft.com/office/drawing/2014/main" id="{AA5471FD-9B0B-51DA-E8B3-9069A51D7818}"/>
              </a:ext>
            </a:extLst>
          </p:cNvPr>
          <p:cNvSpPr txBox="1"/>
          <p:nvPr/>
        </p:nvSpPr>
        <p:spPr>
          <a:xfrm rot="20955575">
            <a:off x="7596422" y="4709436"/>
            <a:ext cx="2672853" cy="400110"/>
          </a:xfrm>
          <a:prstGeom prst="rect">
            <a:avLst/>
          </a:prstGeom>
          <a:noFill/>
        </p:spPr>
        <p:txBody>
          <a:bodyPr wrap="square" rtlCol="0">
            <a:spAutoFit/>
          </a:bodyPr>
          <a:lstStyle/>
          <a:p>
            <a:pPr algn="ctr"/>
            <a:r>
              <a:rPr lang="zh-CN" altLang="en-US" sz="2000" b="1" dirty="0">
                <a:solidFill>
                  <a:schemeClr val="accent6"/>
                </a:solidFill>
              </a:rPr>
              <a:t>各路交通流量</a:t>
            </a:r>
          </a:p>
        </p:txBody>
      </p:sp>
      <p:sp>
        <p:nvSpPr>
          <p:cNvPr id="90" name="文本框 89">
            <a:extLst>
              <a:ext uri="{FF2B5EF4-FFF2-40B4-BE49-F238E27FC236}">
                <a16:creationId xmlns:a16="http://schemas.microsoft.com/office/drawing/2014/main" id="{649B0EAE-1BBD-9DBF-F5AD-54EE6745F56E}"/>
              </a:ext>
            </a:extLst>
          </p:cNvPr>
          <p:cNvSpPr txBox="1"/>
          <p:nvPr/>
        </p:nvSpPr>
        <p:spPr>
          <a:xfrm rot="5400000">
            <a:off x="8603618" y="4291029"/>
            <a:ext cx="391536" cy="523220"/>
          </a:xfrm>
          <a:prstGeom prst="rect">
            <a:avLst/>
          </a:prstGeom>
          <a:noFill/>
        </p:spPr>
        <p:txBody>
          <a:bodyPr wrap="square" rtlCol="0">
            <a:spAutoFit/>
          </a:bodyPr>
          <a:lstStyle/>
          <a:p>
            <a:pPr algn="ctr"/>
            <a:r>
              <a:rPr lang="zh-CN" altLang="en-US" sz="2800" b="1" dirty="0">
                <a:solidFill>
                  <a:schemeClr val="accent6"/>
                </a:solidFill>
              </a:rPr>
              <a:t>＝</a:t>
            </a:r>
          </a:p>
        </p:txBody>
      </p:sp>
      <p:sp>
        <p:nvSpPr>
          <p:cNvPr id="91" name="文本框 90">
            <a:extLst>
              <a:ext uri="{FF2B5EF4-FFF2-40B4-BE49-F238E27FC236}">
                <a16:creationId xmlns:a16="http://schemas.microsoft.com/office/drawing/2014/main" id="{C70D9EBB-2F91-4C65-62F8-55FF11B99C79}"/>
              </a:ext>
            </a:extLst>
          </p:cNvPr>
          <p:cNvSpPr txBox="1"/>
          <p:nvPr/>
        </p:nvSpPr>
        <p:spPr>
          <a:xfrm>
            <a:off x="6248922" y="3962263"/>
            <a:ext cx="493493" cy="1323439"/>
          </a:xfrm>
          <a:prstGeom prst="rect">
            <a:avLst/>
          </a:prstGeom>
          <a:noFill/>
        </p:spPr>
        <p:txBody>
          <a:bodyPr wrap="square" rtlCol="0">
            <a:spAutoFit/>
          </a:bodyPr>
          <a:lstStyle/>
          <a:p>
            <a:pPr algn="ctr"/>
            <a:r>
              <a:rPr lang="zh-CN" altLang="en-US" sz="2000" b="1" dirty="0">
                <a:solidFill>
                  <a:schemeClr val="accent6"/>
                </a:solidFill>
              </a:rPr>
              <a:t>用户集合</a:t>
            </a:r>
          </a:p>
        </p:txBody>
      </p:sp>
      <p:sp>
        <p:nvSpPr>
          <p:cNvPr id="92" name="文本框 91">
            <a:extLst>
              <a:ext uri="{FF2B5EF4-FFF2-40B4-BE49-F238E27FC236}">
                <a16:creationId xmlns:a16="http://schemas.microsoft.com/office/drawing/2014/main" id="{B7350834-CB6A-7218-AB33-CF3B2AE268BE}"/>
              </a:ext>
            </a:extLst>
          </p:cNvPr>
          <p:cNvSpPr txBox="1"/>
          <p:nvPr/>
        </p:nvSpPr>
        <p:spPr>
          <a:xfrm>
            <a:off x="11028167" y="3800561"/>
            <a:ext cx="493493" cy="1631216"/>
          </a:xfrm>
          <a:prstGeom prst="rect">
            <a:avLst/>
          </a:prstGeom>
          <a:noFill/>
        </p:spPr>
        <p:txBody>
          <a:bodyPr wrap="square" rtlCol="0">
            <a:spAutoFit/>
          </a:bodyPr>
          <a:lstStyle/>
          <a:p>
            <a:pPr algn="ctr"/>
            <a:r>
              <a:rPr lang="zh-CN" altLang="en-US" sz="2000" b="1" dirty="0">
                <a:solidFill>
                  <a:schemeClr val="accent6"/>
                </a:solidFill>
              </a:rPr>
              <a:t>充电站集合</a:t>
            </a:r>
          </a:p>
        </p:txBody>
      </p:sp>
    </p:spTree>
    <p:extLst>
      <p:ext uri="{BB962C8B-B14F-4D97-AF65-F5344CB8AC3E}">
        <p14:creationId xmlns:p14="http://schemas.microsoft.com/office/powerpoint/2010/main" val="178325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dirty="0">
                <a:latin typeface="微软雅黑" panose="020B0503020204020204" pitchFamily="34" charset="-122"/>
                <a:ea typeface="微软雅黑" panose="020B0503020204020204" pitchFamily="34" charset="-122"/>
              </a:rPr>
              <a:t>二、</a:t>
            </a:r>
            <a:r>
              <a:rPr lang="zh-CN" sz="2400" b="1" dirty="0">
                <a:latin typeface="微软雅黑" panose="020B0503020204020204" pitchFamily="34" charset="-122"/>
                <a:ea typeface="微软雅黑" panose="020B0503020204020204" pitchFamily="34" charset="-122"/>
              </a:rPr>
              <a:t>问题简化与模型假设</a:t>
            </a:r>
            <a:endParaRPr lang="zh-CN" sz="2000" b="1" dirty="0">
              <a:latin typeface="微软雅黑" panose="020B0503020204020204" pitchFamily="34" charset="-122"/>
              <a:ea typeface="微软雅黑" panose="020B0503020204020204" pitchFamily="34" charset="-122"/>
            </a:endParaRP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70" name="图片 69">
            <a:extLst>
              <a:ext uri="{FF2B5EF4-FFF2-40B4-BE49-F238E27FC236}">
                <a16:creationId xmlns:a16="http://schemas.microsoft.com/office/drawing/2014/main" id="{5B2F1973-1DF1-6FDE-BADD-0F3906319D2D}"/>
              </a:ext>
            </a:extLst>
          </p:cNvPr>
          <p:cNvPicPr>
            <a:picLocks/>
          </p:cNvPicPr>
          <p:nvPr/>
        </p:nvPicPr>
        <p:blipFill>
          <a:blip r:embed="rId4"/>
          <a:stretch>
            <a:fillRect/>
          </a:stretch>
        </p:blipFill>
        <p:spPr>
          <a:xfrm>
            <a:off x="1330164" y="1217751"/>
            <a:ext cx="2520000" cy="2160000"/>
          </a:xfrm>
          <a:prstGeom prst="rect">
            <a:avLst/>
          </a:prstGeom>
        </p:spPr>
      </p:pic>
      <p:pic>
        <p:nvPicPr>
          <p:cNvPr id="72" name="图片 71">
            <a:extLst>
              <a:ext uri="{FF2B5EF4-FFF2-40B4-BE49-F238E27FC236}">
                <a16:creationId xmlns:a16="http://schemas.microsoft.com/office/drawing/2014/main" id="{1634B630-D6EB-0459-0176-D2DBFACC2431}"/>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320004" y="4139102"/>
            <a:ext cx="2520000" cy="2160000"/>
          </a:xfrm>
          <a:prstGeom prst="rect">
            <a:avLst/>
          </a:prstGeom>
        </p:spPr>
      </p:pic>
      <p:sp>
        <p:nvSpPr>
          <p:cNvPr id="73" name="矩形: 圆角 72">
            <a:extLst>
              <a:ext uri="{FF2B5EF4-FFF2-40B4-BE49-F238E27FC236}">
                <a16:creationId xmlns:a16="http://schemas.microsoft.com/office/drawing/2014/main" id="{076E4D09-8ECF-A4AF-5DCB-DCE3D4A9204A}"/>
              </a:ext>
            </a:extLst>
          </p:cNvPr>
          <p:cNvSpPr/>
          <p:nvPr/>
        </p:nvSpPr>
        <p:spPr>
          <a:xfrm>
            <a:off x="803467" y="942953"/>
            <a:ext cx="514776" cy="263162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ln>
                  <a:solidFill>
                    <a:schemeClr val="accent6"/>
                  </a:solidFill>
                </a:ln>
                <a:solidFill>
                  <a:schemeClr val="bg1"/>
                </a:solidFill>
                <a:latin typeface="微软雅黑" panose="020B0503020204020204" pitchFamily="34" charset="-122"/>
                <a:ea typeface="微软雅黑" panose="020B0503020204020204" pitchFamily="34" charset="-122"/>
              </a:rPr>
              <a:t>单一客户充电规划</a:t>
            </a:r>
          </a:p>
        </p:txBody>
      </p:sp>
      <p:sp>
        <p:nvSpPr>
          <p:cNvPr id="74" name="矩形: 圆角 73">
            <a:extLst>
              <a:ext uri="{FF2B5EF4-FFF2-40B4-BE49-F238E27FC236}">
                <a16:creationId xmlns:a16="http://schemas.microsoft.com/office/drawing/2014/main" id="{86795734-83CB-10F7-DB21-EC4C07D5AF21}"/>
              </a:ext>
            </a:extLst>
          </p:cNvPr>
          <p:cNvSpPr/>
          <p:nvPr/>
        </p:nvSpPr>
        <p:spPr>
          <a:xfrm>
            <a:off x="8231978" y="748475"/>
            <a:ext cx="1738830" cy="50783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计算欧式距离</a:t>
            </a:r>
          </a:p>
        </p:txBody>
      </p:sp>
      <p:sp>
        <p:nvSpPr>
          <p:cNvPr id="75" name="矩形: 圆角 74">
            <a:extLst>
              <a:ext uri="{FF2B5EF4-FFF2-40B4-BE49-F238E27FC236}">
                <a16:creationId xmlns:a16="http://schemas.microsoft.com/office/drawing/2014/main" id="{DFDC7385-CD10-BE0C-E3B1-E2B95D1EA811}"/>
              </a:ext>
            </a:extLst>
          </p:cNvPr>
          <p:cNvSpPr/>
          <p:nvPr/>
        </p:nvSpPr>
        <p:spPr>
          <a:xfrm>
            <a:off x="793307" y="3873437"/>
            <a:ext cx="514776" cy="269052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ln>
                  <a:solidFill>
                    <a:schemeClr val="accent6"/>
                  </a:solidFill>
                </a:ln>
                <a:solidFill>
                  <a:schemeClr val="bg1"/>
                </a:solidFill>
                <a:latin typeface="微软雅黑" panose="020B0503020204020204" pitchFamily="34" charset="-122"/>
                <a:ea typeface="微软雅黑" panose="020B0503020204020204" pitchFamily="34" charset="-122"/>
              </a:rPr>
              <a:t>群体客户充电规划</a:t>
            </a:r>
          </a:p>
        </p:txBody>
      </p:sp>
      <p:sp>
        <p:nvSpPr>
          <p:cNvPr id="76" name="箭头: 右 75">
            <a:extLst>
              <a:ext uri="{FF2B5EF4-FFF2-40B4-BE49-F238E27FC236}">
                <a16:creationId xmlns:a16="http://schemas.microsoft.com/office/drawing/2014/main" id="{CC2F30B2-7DB6-5DFD-0469-1F7E969B82C2}"/>
              </a:ext>
            </a:extLst>
          </p:cNvPr>
          <p:cNvSpPr/>
          <p:nvPr/>
        </p:nvSpPr>
        <p:spPr>
          <a:xfrm>
            <a:off x="3862085" y="2105363"/>
            <a:ext cx="487680" cy="365760"/>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n>
                <a:solidFill>
                  <a:schemeClr val="accent6"/>
                </a:solidFill>
              </a:ln>
              <a:solidFill>
                <a:schemeClr val="tx1"/>
              </a:solidFill>
            </a:endParaRPr>
          </a:p>
        </p:txBody>
      </p:sp>
      <p:sp>
        <p:nvSpPr>
          <p:cNvPr id="77" name="左大括号 76">
            <a:extLst>
              <a:ext uri="{FF2B5EF4-FFF2-40B4-BE49-F238E27FC236}">
                <a16:creationId xmlns:a16="http://schemas.microsoft.com/office/drawing/2014/main" id="{4CA33C58-26FF-3502-C9E3-3CD78A39DBE8}"/>
              </a:ext>
            </a:extLst>
          </p:cNvPr>
          <p:cNvSpPr/>
          <p:nvPr/>
        </p:nvSpPr>
        <p:spPr>
          <a:xfrm>
            <a:off x="4361686" y="1819648"/>
            <a:ext cx="174011" cy="937190"/>
          </a:xfrm>
          <a:prstGeom prst="leftBrace">
            <a:avLst>
              <a:gd name="adj1" fmla="val 122061"/>
              <a:gd name="adj2" fmla="val 5033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矩形: 圆角 78">
            <a:extLst>
              <a:ext uri="{FF2B5EF4-FFF2-40B4-BE49-F238E27FC236}">
                <a16:creationId xmlns:a16="http://schemas.microsoft.com/office/drawing/2014/main" id="{C36ADF3F-056B-2BE8-45CA-F70A209C58FB}"/>
              </a:ext>
            </a:extLst>
          </p:cNvPr>
          <p:cNvSpPr/>
          <p:nvPr/>
        </p:nvSpPr>
        <p:spPr>
          <a:xfrm>
            <a:off x="6280093" y="1055669"/>
            <a:ext cx="1737874" cy="50783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路程行驶时间</a:t>
            </a:r>
          </a:p>
        </p:txBody>
      </p:sp>
      <p:sp>
        <p:nvSpPr>
          <p:cNvPr id="80" name="矩形: 圆角 79">
            <a:extLst>
              <a:ext uri="{FF2B5EF4-FFF2-40B4-BE49-F238E27FC236}">
                <a16:creationId xmlns:a16="http://schemas.microsoft.com/office/drawing/2014/main" id="{1F83B61C-13D1-69D5-67D7-DC21299C4784}"/>
              </a:ext>
            </a:extLst>
          </p:cNvPr>
          <p:cNvSpPr/>
          <p:nvPr/>
        </p:nvSpPr>
        <p:spPr>
          <a:xfrm>
            <a:off x="4559689" y="1612886"/>
            <a:ext cx="1486096" cy="43384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时间成本</a:t>
            </a:r>
          </a:p>
        </p:txBody>
      </p:sp>
      <p:sp>
        <p:nvSpPr>
          <p:cNvPr id="81" name="矩形: 圆角 80">
            <a:extLst>
              <a:ext uri="{FF2B5EF4-FFF2-40B4-BE49-F238E27FC236}">
                <a16:creationId xmlns:a16="http://schemas.microsoft.com/office/drawing/2014/main" id="{E33F51E5-9F93-ADF0-08C4-FB1E929EABA6}"/>
              </a:ext>
            </a:extLst>
          </p:cNvPr>
          <p:cNvSpPr/>
          <p:nvPr/>
        </p:nvSpPr>
        <p:spPr>
          <a:xfrm>
            <a:off x="4582244" y="2671487"/>
            <a:ext cx="1657230" cy="43384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负载均衡成本</a:t>
            </a:r>
          </a:p>
        </p:txBody>
      </p:sp>
      <p:sp>
        <p:nvSpPr>
          <p:cNvPr id="82" name="矩形: 圆角 81">
            <a:extLst>
              <a:ext uri="{FF2B5EF4-FFF2-40B4-BE49-F238E27FC236}">
                <a16:creationId xmlns:a16="http://schemas.microsoft.com/office/drawing/2014/main" id="{AFFD9E66-8928-896A-BA2F-D3E6E27438C5}"/>
              </a:ext>
            </a:extLst>
          </p:cNvPr>
          <p:cNvSpPr/>
          <p:nvPr/>
        </p:nvSpPr>
        <p:spPr>
          <a:xfrm>
            <a:off x="6276718" y="2078411"/>
            <a:ext cx="1380341" cy="50783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排队时间</a:t>
            </a:r>
          </a:p>
        </p:txBody>
      </p:sp>
      <p:sp>
        <p:nvSpPr>
          <p:cNvPr id="83" name="左大括号 82">
            <a:extLst>
              <a:ext uri="{FF2B5EF4-FFF2-40B4-BE49-F238E27FC236}">
                <a16:creationId xmlns:a16="http://schemas.microsoft.com/office/drawing/2014/main" id="{8A785BCF-4B52-0526-D291-176F090410D4}"/>
              </a:ext>
            </a:extLst>
          </p:cNvPr>
          <p:cNvSpPr/>
          <p:nvPr/>
        </p:nvSpPr>
        <p:spPr>
          <a:xfrm>
            <a:off x="6069778" y="1289091"/>
            <a:ext cx="214967" cy="112817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左大括号 88">
            <a:extLst>
              <a:ext uri="{FF2B5EF4-FFF2-40B4-BE49-F238E27FC236}">
                <a16:creationId xmlns:a16="http://schemas.microsoft.com/office/drawing/2014/main" id="{264AC2C2-9A96-ABD7-C13B-0A8773A92C66}"/>
              </a:ext>
            </a:extLst>
          </p:cNvPr>
          <p:cNvSpPr/>
          <p:nvPr/>
        </p:nvSpPr>
        <p:spPr>
          <a:xfrm>
            <a:off x="8017967" y="1007747"/>
            <a:ext cx="214967" cy="64498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矩形: 圆角 89">
            <a:extLst>
              <a:ext uri="{FF2B5EF4-FFF2-40B4-BE49-F238E27FC236}">
                <a16:creationId xmlns:a16="http://schemas.microsoft.com/office/drawing/2014/main" id="{A05CA2DF-E416-F51F-1917-B93661E2CA10}"/>
              </a:ext>
            </a:extLst>
          </p:cNvPr>
          <p:cNvSpPr/>
          <p:nvPr/>
        </p:nvSpPr>
        <p:spPr>
          <a:xfrm>
            <a:off x="8239137" y="1372986"/>
            <a:ext cx="1733172" cy="575088"/>
          </a:xfrm>
          <a:prstGeom prst="roundRect">
            <a:avLst/>
          </a:prstGeom>
          <a:solidFill>
            <a:schemeClr val="accent6"/>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交通流量</a:t>
            </a:r>
            <a:r>
              <a:rPr lang="en-US" altLang="zh-CN" b="1" dirty="0">
                <a:ln>
                  <a:solidFill>
                    <a:schemeClr val="accent6"/>
                  </a:solidFill>
                </a:ln>
                <a:solidFill>
                  <a:schemeClr val="bg1"/>
                </a:solidFill>
                <a:latin typeface="微软雅黑" panose="020B0503020204020204" pitchFamily="34" charset="-122"/>
                <a:ea typeface="微软雅黑" panose="020B0503020204020204" pitchFamily="34" charset="-122"/>
              </a:rPr>
              <a:t>-</a:t>
            </a: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车速模型</a:t>
            </a:r>
          </a:p>
        </p:txBody>
      </p:sp>
      <p:cxnSp>
        <p:nvCxnSpPr>
          <p:cNvPr id="93" name="直接箭头连接符 92">
            <a:extLst>
              <a:ext uri="{FF2B5EF4-FFF2-40B4-BE49-F238E27FC236}">
                <a16:creationId xmlns:a16="http://schemas.microsoft.com/office/drawing/2014/main" id="{19BA2846-3C3B-8383-F37C-F3683F9B9FAA}"/>
              </a:ext>
            </a:extLst>
          </p:cNvPr>
          <p:cNvCxnSpPr>
            <a:cxnSpLocks/>
            <a:endCxn id="90" idx="3"/>
          </p:cNvCxnSpPr>
          <p:nvPr/>
        </p:nvCxnSpPr>
        <p:spPr>
          <a:xfrm flipH="1">
            <a:off x="9972309" y="1660530"/>
            <a:ext cx="577579"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36E6C1BF-337B-FCEA-2507-BB4981C8B080}"/>
              </a:ext>
            </a:extLst>
          </p:cNvPr>
          <p:cNvGrpSpPr/>
          <p:nvPr/>
        </p:nvGrpSpPr>
        <p:grpSpPr>
          <a:xfrm>
            <a:off x="10578655" y="942953"/>
            <a:ext cx="1380341" cy="1274525"/>
            <a:chOff x="10600454" y="953821"/>
            <a:chExt cx="1475647" cy="1274525"/>
          </a:xfrm>
        </p:grpSpPr>
        <p:pic>
          <p:nvPicPr>
            <p:cNvPr id="71" name="图片 70" descr="8">
              <a:extLst>
                <a:ext uri="{FF2B5EF4-FFF2-40B4-BE49-F238E27FC236}">
                  <a16:creationId xmlns:a16="http://schemas.microsoft.com/office/drawing/2014/main" id="{BA985E14-D2C0-7128-0E5E-05F4CF823B78}"/>
                </a:ext>
              </a:extLst>
            </p:cNvPr>
            <p:cNvPicPr>
              <a:picLocks noChangeAspect="1"/>
            </p:cNvPicPr>
            <p:nvPr/>
          </p:nvPicPr>
          <p:blipFill>
            <a:blip r:embed="rId6"/>
            <a:stretch>
              <a:fillRect/>
            </a:stretch>
          </p:blipFill>
          <p:spPr>
            <a:xfrm>
              <a:off x="10600454" y="953821"/>
              <a:ext cx="1475647" cy="950622"/>
            </a:xfrm>
            <a:prstGeom prst="rect">
              <a:avLst/>
            </a:prstGeom>
          </p:spPr>
        </p:pic>
        <p:sp>
          <p:nvSpPr>
            <p:cNvPr id="96" name="文本框 95">
              <a:extLst>
                <a:ext uri="{FF2B5EF4-FFF2-40B4-BE49-F238E27FC236}">
                  <a16:creationId xmlns:a16="http://schemas.microsoft.com/office/drawing/2014/main" id="{2F6BE3B5-379C-9502-8033-77504AF92C8C}"/>
                </a:ext>
              </a:extLst>
            </p:cNvPr>
            <p:cNvSpPr txBox="1"/>
            <p:nvPr/>
          </p:nvSpPr>
          <p:spPr>
            <a:xfrm>
              <a:off x="10695254" y="1889792"/>
              <a:ext cx="1322938" cy="338554"/>
            </a:xfrm>
            <a:prstGeom prst="rect">
              <a:avLst/>
            </a:prstGeom>
            <a:noFill/>
          </p:spPr>
          <p:txBody>
            <a:bodyPr wrap="square" rtlCol="0">
              <a:spAutoFit/>
            </a:bodyPr>
            <a:lstStyle/>
            <a:p>
              <a:r>
                <a:rPr lang="zh-CN" altLang="en-US" sz="1600" b="1" dirty="0">
                  <a:solidFill>
                    <a:schemeClr val="accent6"/>
                  </a:solidFill>
                </a:rPr>
                <a:t>开源数据集</a:t>
              </a:r>
            </a:p>
          </p:txBody>
        </p:sp>
      </p:grpSp>
      <p:sp>
        <p:nvSpPr>
          <p:cNvPr id="104" name="矩形: 圆角 103">
            <a:extLst>
              <a:ext uri="{FF2B5EF4-FFF2-40B4-BE49-F238E27FC236}">
                <a16:creationId xmlns:a16="http://schemas.microsoft.com/office/drawing/2014/main" id="{C5E4E001-EB3F-A1F6-D7FF-17389C0D34F2}"/>
              </a:ext>
            </a:extLst>
          </p:cNvPr>
          <p:cNvSpPr/>
          <p:nvPr/>
        </p:nvSpPr>
        <p:spPr>
          <a:xfrm>
            <a:off x="8323966" y="2073670"/>
            <a:ext cx="1380341" cy="50783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n>
                  <a:solidFill>
                    <a:schemeClr val="accent6"/>
                  </a:solidFill>
                </a:ln>
                <a:solidFill>
                  <a:schemeClr val="bg1"/>
                </a:solidFill>
                <a:latin typeface="微软雅黑" panose="020B0503020204020204" pitchFamily="34" charset="-122"/>
                <a:ea typeface="微软雅黑" panose="020B0503020204020204" pitchFamily="34" charset="-122"/>
              </a:rPr>
              <a:t>排队论模型</a:t>
            </a:r>
          </a:p>
        </p:txBody>
      </p:sp>
      <p:cxnSp>
        <p:nvCxnSpPr>
          <p:cNvPr id="105" name="直接箭头连接符 104">
            <a:extLst>
              <a:ext uri="{FF2B5EF4-FFF2-40B4-BE49-F238E27FC236}">
                <a16:creationId xmlns:a16="http://schemas.microsoft.com/office/drawing/2014/main" id="{7794AEDD-74A1-DD5B-5E78-07E8A7372CEB}"/>
              </a:ext>
            </a:extLst>
          </p:cNvPr>
          <p:cNvCxnSpPr>
            <a:cxnSpLocks/>
            <a:stCxn id="104" idx="1"/>
            <a:endCxn id="82" idx="3"/>
          </p:cNvCxnSpPr>
          <p:nvPr/>
        </p:nvCxnSpPr>
        <p:spPr>
          <a:xfrm flipH="1">
            <a:off x="7657059" y="2327586"/>
            <a:ext cx="666907" cy="47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11" name="连接符: 肘形 110">
            <a:extLst>
              <a:ext uri="{FF2B5EF4-FFF2-40B4-BE49-F238E27FC236}">
                <a16:creationId xmlns:a16="http://schemas.microsoft.com/office/drawing/2014/main" id="{AA3204CC-95EB-F26E-0E04-2D0C803C3DE0}"/>
              </a:ext>
            </a:extLst>
          </p:cNvPr>
          <p:cNvCxnSpPr>
            <a:stCxn id="82" idx="2"/>
            <a:endCxn id="81" idx="3"/>
          </p:cNvCxnSpPr>
          <p:nvPr/>
        </p:nvCxnSpPr>
        <p:spPr>
          <a:xfrm rot="5400000">
            <a:off x="6452100" y="2373618"/>
            <a:ext cx="302165" cy="727415"/>
          </a:xfrm>
          <a:prstGeom prst="bent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3FCBAC83-5FA2-F8E3-0AAB-88CAB0B77936}"/>
              </a:ext>
            </a:extLst>
          </p:cNvPr>
          <p:cNvSpPr txBox="1"/>
          <p:nvPr/>
        </p:nvSpPr>
        <p:spPr>
          <a:xfrm>
            <a:off x="6980882" y="2714982"/>
            <a:ext cx="1980029" cy="400110"/>
          </a:xfrm>
          <a:prstGeom prst="rect">
            <a:avLst/>
          </a:prstGeom>
          <a:noFill/>
        </p:spPr>
        <p:txBody>
          <a:bodyPr wrap="none" rtlCol="0">
            <a:spAutoFit/>
          </a:bodyPr>
          <a:lstStyle/>
          <a:p>
            <a:r>
              <a:rPr lang="zh-CN" altLang="en-US" sz="2000" b="1" dirty="0">
                <a:solidFill>
                  <a:schemeClr val="accent6"/>
                </a:solidFill>
              </a:rPr>
              <a:t>排队时间均方差</a:t>
            </a:r>
          </a:p>
        </p:txBody>
      </p:sp>
      <p:pic>
        <p:nvPicPr>
          <p:cNvPr id="114" name="图片 113">
            <a:extLst>
              <a:ext uri="{FF2B5EF4-FFF2-40B4-BE49-F238E27FC236}">
                <a16:creationId xmlns:a16="http://schemas.microsoft.com/office/drawing/2014/main" id="{CAE35F8E-00F6-C6A0-6B98-F8EAA0B09942}"/>
              </a:ext>
            </a:extLst>
          </p:cNvPr>
          <p:cNvPicPr>
            <a:picLocks noChangeAspect="1"/>
          </p:cNvPicPr>
          <p:nvPr/>
        </p:nvPicPr>
        <p:blipFill>
          <a:blip r:embed="rId7"/>
          <a:srcRect l="2042" t="1635" r="51963" b="4540"/>
          <a:stretch>
            <a:fillRect/>
          </a:stretch>
        </p:blipFill>
        <p:spPr>
          <a:xfrm>
            <a:off x="4221399" y="3854318"/>
            <a:ext cx="2433290" cy="2709639"/>
          </a:xfrm>
          <a:prstGeom prst="rect">
            <a:avLst/>
          </a:prstGeom>
        </p:spPr>
      </p:pic>
      <p:sp>
        <p:nvSpPr>
          <p:cNvPr id="115" name="箭头: 右 114">
            <a:extLst>
              <a:ext uri="{FF2B5EF4-FFF2-40B4-BE49-F238E27FC236}">
                <a16:creationId xmlns:a16="http://schemas.microsoft.com/office/drawing/2014/main" id="{5CB1D727-F02D-0D87-9329-44965A932383}"/>
              </a:ext>
            </a:extLst>
          </p:cNvPr>
          <p:cNvSpPr/>
          <p:nvPr/>
        </p:nvSpPr>
        <p:spPr>
          <a:xfrm>
            <a:off x="3706534" y="5068534"/>
            <a:ext cx="487680" cy="365760"/>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n>
                <a:solidFill>
                  <a:schemeClr val="accent6"/>
                </a:solidFill>
              </a:ln>
              <a:solidFill>
                <a:schemeClr val="tx1"/>
              </a:solidFill>
            </a:endParaRPr>
          </a:p>
        </p:txBody>
      </p:sp>
      <p:sp>
        <p:nvSpPr>
          <p:cNvPr id="85" name="文本框 84">
            <a:extLst>
              <a:ext uri="{FF2B5EF4-FFF2-40B4-BE49-F238E27FC236}">
                <a16:creationId xmlns:a16="http://schemas.microsoft.com/office/drawing/2014/main" id="{2669767C-5DAB-E9FD-2EC3-09DFEB436F06}"/>
              </a:ext>
            </a:extLst>
          </p:cNvPr>
          <p:cNvSpPr txBox="1"/>
          <p:nvPr/>
        </p:nvSpPr>
        <p:spPr>
          <a:xfrm>
            <a:off x="3534306" y="4626107"/>
            <a:ext cx="800219" cy="1200329"/>
          </a:xfrm>
          <a:prstGeom prst="rect">
            <a:avLst/>
          </a:prstGeom>
          <a:noFill/>
        </p:spPr>
        <p:txBody>
          <a:bodyPr wrap="none" rtlCol="0">
            <a:spAutoFit/>
          </a:bodyPr>
          <a:lstStyle/>
          <a:p>
            <a:r>
              <a:rPr lang="zh-CN" altLang="en-US" sz="2400" b="1" dirty="0">
                <a:solidFill>
                  <a:schemeClr val="accent6"/>
                </a:solidFill>
              </a:rPr>
              <a:t>遗传</a:t>
            </a:r>
            <a:endParaRPr lang="en-US" altLang="zh-CN" sz="2400" b="1" dirty="0">
              <a:solidFill>
                <a:schemeClr val="accent6"/>
              </a:solidFill>
            </a:endParaRPr>
          </a:p>
          <a:p>
            <a:endParaRPr lang="en-US" altLang="zh-CN" sz="2400" b="1" dirty="0">
              <a:solidFill>
                <a:schemeClr val="accent6"/>
              </a:solidFill>
            </a:endParaRPr>
          </a:p>
          <a:p>
            <a:r>
              <a:rPr lang="zh-CN" altLang="en-US" sz="2400" b="1" dirty="0">
                <a:solidFill>
                  <a:schemeClr val="accent6"/>
                </a:solidFill>
              </a:rPr>
              <a:t>算法</a:t>
            </a:r>
          </a:p>
        </p:txBody>
      </p:sp>
      <p:sp>
        <p:nvSpPr>
          <p:cNvPr id="116" name="箭头: 右 115">
            <a:extLst>
              <a:ext uri="{FF2B5EF4-FFF2-40B4-BE49-F238E27FC236}">
                <a16:creationId xmlns:a16="http://schemas.microsoft.com/office/drawing/2014/main" id="{EBFBF4D3-2A52-80F6-AEFC-8B1DDF20B29E}"/>
              </a:ext>
            </a:extLst>
          </p:cNvPr>
          <p:cNvSpPr/>
          <p:nvPr/>
        </p:nvSpPr>
        <p:spPr>
          <a:xfrm>
            <a:off x="6649277" y="5026257"/>
            <a:ext cx="487680" cy="365760"/>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n>
                <a:solidFill>
                  <a:schemeClr val="accent6"/>
                </a:solidFill>
              </a:ln>
              <a:solidFill>
                <a:schemeClr val="tx1"/>
              </a:solidFill>
            </a:endParaRPr>
          </a:p>
        </p:txBody>
      </p:sp>
      <p:sp>
        <p:nvSpPr>
          <p:cNvPr id="117" name="文本框 116">
            <a:extLst>
              <a:ext uri="{FF2B5EF4-FFF2-40B4-BE49-F238E27FC236}">
                <a16:creationId xmlns:a16="http://schemas.microsoft.com/office/drawing/2014/main" id="{ABA6134F-BD60-9CAB-4B09-30DF31BC45D7}"/>
              </a:ext>
            </a:extLst>
          </p:cNvPr>
          <p:cNvSpPr txBox="1"/>
          <p:nvPr/>
        </p:nvSpPr>
        <p:spPr>
          <a:xfrm>
            <a:off x="267184" y="1143589"/>
            <a:ext cx="594826" cy="2308324"/>
          </a:xfrm>
          <a:prstGeom prst="rect">
            <a:avLst/>
          </a:prstGeom>
          <a:noFill/>
        </p:spPr>
        <p:txBody>
          <a:bodyPr wrap="square" rtlCol="0">
            <a:spAutoFit/>
          </a:bodyPr>
          <a:lstStyle/>
          <a:p>
            <a:r>
              <a:rPr lang="zh-CN" altLang="en-US" sz="2400" b="1" dirty="0">
                <a:solidFill>
                  <a:srgbClr val="C00000"/>
                </a:solidFill>
              </a:rPr>
              <a:t>解构规划成本</a:t>
            </a:r>
            <a:endParaRPr lang="en-US" altLang="zh-CN" sz="2400" b="1" dirty="0">
              <a:solidFill>
                <a:srgbClr val="C00000"/>
              </a:solidFill>
            </a:endParaRPr>
          </a:p>
        </p:txBody>
      </p:sp>
      <p:sp>
        <p:nvSpPr>
          <p:cNvPr id="118" name="文本框 117">
            <a:extLst>
              <a:ext uri="{FF2B5EF4-FFF2-40B4-BE49-F238E27FC236}">
                <a16:creationId xmlns:a16="http://schemas.microsoft.com/office/drawing/2014/main" id="{C94ADAF6-6735-8274-1DB9-939BC97E74AE}"/>
              </a:ext>
            </a:extLst>
          </p:cNvPr>
          <p:cNvSpPr txBox="1"/>
          <p:nvPr/>
        </p:nvSpPr>
        <p:spPr>
          <a:xfrm>
            <a:off x="233844" y="4249201"/>
            <a:ext cx="594826" cy="1938992"/>
          </a:xfrm>
          <a:prstGeom prst="rect">
            <a:avLst/>
          </a:prstGeom>
          <a:noFill/>
        </p:spPr>
        <p:txBody>
          <a:bodyPr wrap="square" rtlCol="0">
            <a:spAutoFit/>
          </a:bodyPr>
          <a:lstStyle/>
          <a:p>
            <a:r>
              <a:rPr lang="zh-CN" altLang="en-US" sz="2400" b="1" dirty="0">
                <a:solidFill>
                  <a:srgbClr val="C00000"/>
                </a:solidFill>
              </a:rPr>
              <a:t>多目标优化</a:t>
            </a:r>
            <a:endParaRPr lang="en-US" altLang="zh-CN" sz="2400" b="1" dirty="0">
              <a:solidFill>
                <a:srgbClr val="C00000"/>
              </a:solidFill>
            </a:endParaRPr>
          </a:p>
        </p:txBody>
      </p:sp>
      <p:sp>
        <p:nvSpPr>
          <p:cNvPr id="119" name="箭头: 右 118">
            <a:extLst>
              <a:ext uri="{FF2B5EF4-FFF2-40B4-BE49-F238E27FC236}">
                <a16:creationId xmlns:a16="http://schemas.microsoft.com/office/drawing/2014/main" id="{64837080-A5DF-31A7-31A1-062C6EC39620}"/>
              </a:ext>
            </a:extLst>
          </p:cNvPr>
          <p:cNvSpPr/>
          <p:nvPr/>
        </p:nvSpPr>
        <p:spPr>
          <a:xfrm rot="5555251">
            <a:off x="269736" y="3690557"/>
            <a:ext cx="487680" cy="36576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b="1" dirty="0">
              <a:ln>
                <a:solidFill>
                  <a:schemeClr val="accent6"/>
                </a:solidFill>
              </a:ln>
              <a:solidFill>
                <a:schemeClr val="tx1"/>
              </a:solidFill>
            </a:endParaRPr>
          </a:p>
        </p:txBody>
      </p:sp>
      <p:pic>
        <p:nvPicPr>
          <p:cNvPr id="131" name="图片 130">
            <a:extLst>
              <a:ext uri="{FF2B5EF4-FFF2-40B4-BE49-F238E27FC236}">
                <a16:creationId xmlns:a16="http://schemas.microsoft.com/office/drawing/2014/main" id="{2562671A-20D4-0BD9-5992-33BF2177CA32}"/>
              </a:ext>
            </a:extLst>
          </p:cNvPr>
          <p:cNvPicPr>
            <a:picLocks noChangeAspect="1"/>
          </p:cNvPicPr>
          <p:nvPr/>
        </p:nvPicPr>
        <p:blipFill>
          <a:blip r:embed="rId8"/>
          <a:stretch>
            <a:fillRect/>
          </a:stretch>
        </p:blipFill>
        <p:spPr>
          <a:xfrm>
            <a:off x="10333225" y="2027289"/>
            <a:ext cx="1733173" cy="1167646"/>
          </a:xfrm>
          <a:prstGeom prst="rect">
            <a:avLst/>
          </a:prstGeom>
        </p:spPr>
      </p:pic>
      <p:sp>
        <p:nvSpPr>
          <p:cNvPr id="159" name="文本框 158">
            <a:extLst>
              <a:ext uri="{FF2B5EF4-FFF2-40B4-BE49-F238E27FC236}">
                <a16:creationId xmlns:a16="http://schemas.microsoft.com/office/drawing/2014/main" id="{5A58C138-96F3-9038-F568-1E75866C9143}"/>
              </a:ext>
            </a:extLst>
          </p:cNvPr>
          <p:cNvSpPr txBox="1"/>
          <p:nvPr/>
        </p:nvSpPr>
        <p:spPr>
          <a:xfrm>
            <a:off x="9913766" y="1672318"/>
            <a:ext cx="694664" cy="338554"/>
          </a:xfrm>
          <a:prstGeom prst="rect">
            <a:avLst/>
          </a:prstGeom>
          <a:noFill/>
        </p:spPr>
        <p:txBody>
          <a:bodyPr wrap="square" rtlCol="0">
            <a:spAutoFit/>
          </a:bodyPr>
          <a:lstStyle/>
          <a:p>
            <a:r>
              <a:rPr lang="en-US" altLang="zh-CN" sz="1600" b="1" dirty="0">
                <a:solidFill>
                  <a:schemeClr val="accent6"/>
                </a:solidFill>
              </a:rPr>
              <a:t>LSTM</a:t>
            </a:r>
            <a:endParaRPr lang="zh-CN" altLang="en-US" sz="2000" b="1" dirty="0">
              <a:solidFill>
                <a:schemeClr val="accent6"/>
              </a:solidFill>
            </a:endParaRPr>
          </a:p>
        </p:txBody>
      </p:sp>
      <p:sp>
        <p:nvSpPr>
          <p:cNvPr id="160" name="左大括号 159">
            <a:extLst>
              <a:ext uri="{FF2B5EF4-FFF2-40B4-BE49-F238E27FC236}">
                <a16:creationId xmlns:a16="http://schemas.microsoft.com/office/drawing/2014/main" id="{1C8BB940-BB28-FE43-B0F3-A715EC3FCEF1}"/>
              </a:ext>
            </a:extLst>
          </p:cNvPr>
          <p:cNvSpPr/>
          <p:nvPr/>
        </p:nvSpPr>
        <p:spPr>
          <a:xfrm rot="16200000">
            <a:off x="7613493" y="-404316"/>
            <a:ext cx="663750" cy="7853517"/>
          </a:xfrm>
          <a:prstGeom prst="leftBrace">
            <a:avLst>
              <a:gd name="adj1" fmla="val 122061"/>
              <a:gd name="adj2" fmla="val 4557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1" name="矩形: 圆角 160">
            <a:extLst>
              <a:ext uri="{FF2B5EF4-FFF2-40B4-BE49-F238E27FC236}">
                <a16:creationId xmlns:a16="http://schemas.microsoft.com/office/drawing/2014/main" id="{395D1A04-F8DC-C45D-BDAF-8DBA46DA6EAB}"/>
              </a:ext>
            </a:extLst>
          </p:cNvPr>
          <p:cNvSpPr/>
          <p:nvPr/>
        </p:nvSpPr>
        <p:spPr>
          <a:xfrm>
            <a:off x="7129823" y="4310912"/>
            <a:ext cx="867181" cy="1837307"/>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ln>
                  <a:solidFill>
                    <a:schemeClr val="accent6"/>
                  </a:solidFill>
                </a:ln>
                <a:solidFill>
                  <a:schemeClr val="bg1"/>
                </a:solidFill>
                <a:latin typeface="微软雅黑" panose="020B0503020204020204" pitchFamily="34" charset="-122"/>
                <a:ea typeface="微软雅黑" panose="020B0503020204020204" pitchFamily="34" charset="-122"/>
              </a:rPr>
              <a:t>种群评估</a:t>
            </a:r>
          </a:p>
        </p:txBody>
      </p:sp>
      <p:sp>
        <p:nvSpPr>
          <p:cNvPr id="164" name="箭头: 右 163">
            <a:extLst>
              <a:ext uri="{FF2B5EF4-FFF2-40B4-BE49-F238E27FC236}">
                <a16:creationId xmlns:a16="http://schemas.microsoft.com/office/drawing/2014/main" id="{53AAEAD6-FB03-D8D2-A9CE-D38F4701E60D}"/>
              </a:ext>
            </a:extLst>
          </p:cNvPr>
          <p:cNvSpPr/>
          <p:nvPr/>
        </p:nvSpPr>
        <p:spPr>
          <a:xfrm>
            <a:off x="8032923" y="4988916"/>
            <a:ext cx="487680" cy="365760"/>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n>
                <a:solidFill>
                  <a:schemeClr val="accent6"/>
                </a:solidFill>
              </a:ln>
              <a:solidFill>
                <a:schemeClr val="tx1"/>
              </a:solidFill>
            </a:endParaRPr>
          </a:p>
        </p:txBody>
      </p:sp>
      <p:grpSp>
        <p:nvGrpSpPr>
          <p:cNvPr id="171" name="组合 170">
            <a:extLst>
              <a:ext uri="{FF2B5EF4-FFF2-40B4-BE49-F238E27FC236}">
                <a16:creationId xmlns:a16="http://schemas.microsoft.com/office/drawing/2014/main" id="{BAF437D7-9ACF-CAF5-78BF-7832667EA8F3}"/>
              </a:ext>
            </a:extLst>
          </p:cNvPr>
          <p:cNvGrpSpPr/>
          <p:nvPr/>
        </p:nvGrpSpPr>
        <p:grpSpPr>
          <a:xfrm>
            <a:off x="8605288" y="4173552"/>
            <a:ext cx="3461110" cy="1774612"/>
            <a:chOff x="8599500" y="4450381"/>
            <a:chExt cx="3461110" cy="1319642"/>
          </a:xfrm>
        </p:grpSpPr>
        <p:pic>
          <p:nvPicPr>
            <p:cNvPr id="168" name="图片 167" descr="图表, 折线图&#10;&#10;AI 生成的内容可能不正确。">
              <a:extLst>
                <a:ext uri="{FF2B5EF4-FFF2-40B4-BE49-F238E27FC236}">
                  <a16:creationId xmlns:a16="http://schemas.microsoft.com/office/drawing/2014/main" id="{9CD043BB-471D-BBF4-E39F-96A0135255B0}"/>
                </a:ext>
              </a:extLst>
            </p:cNvPr>
            <p:cNvPicPr>
              <a:picLocks noChangeAspect="1"/>
            </p:cNvPicPr>
            <p:nvPr/>
          </p:nvPicPr>
          <p:blipFill>
            <a:blip r:embed="rId9"/>
            <a:stretch>
              <a:fillRect/>
            </a:stretch>
          </p:blipFill>
          <p:spPr>
            <a:xfrm>
              <a:off x="8599500" y="4457085"/>
              <a:ext cx="1821763" cy="1312938"/>
            </a:xfrm>
            <a:prstGeom prst="rect">
              <a:avLst/>
            </a:prstGeom>
          </p:spPr>
        </p:pic>
        <p:pic>
          <p:nvPicPr>
            <p:cNvPr id="170" name="图片 169" descr="图表, 雷达图, 散点图&#10;&#10;AI 生成的内容可能不正确。">
              <a:extLst>
                <a:ext uri="{FF2B5EF4-FFF2-40B4-BE49-F238E27FC236}">
                  <a16:creationId xmlns:a16="http://schemas.microsoft.com/office/drawing/2014/main" id="{AF0B04EC-115E-7FFE-FD3C-FD1CE70BF309}"/>
                </a:ext>
              </a:extLst>
            </p:cNvPr>
            <p:cNvPicPr>
              <a:picLocks noChangeAspect="1"/>
            </p:cNvPicPr>
            <p:nvPr/>
          </p:nvPicPr>
          <p:blipFill>
            <a:blip r:embed="rId10"/>
            <a:stretch>
              <a:fillRect/>
            </a:stretch>
          </p:blipFill>
          <p:spPr>
            <a:xfrm>
              <a:off x="10327437" y="4450381"/>
              <a:ext cx="1733173" cy="1319642"/>
            </a:xfrm>
            <a:prstGeom prst="rect">
              <a:avLst/>
            </a:prstGeom>
          </p:spPr>
        </p:pic>
      </p:grpSp>
      <p:sp>
        <p:nvSpPr>
          <p:cNvPr id="172" name="文本框 171">
            <a:extLst>
              <a:ext uri="{FF2B5EF4-FFF2-40B4-BE49-F238E27FC236}">
                <a16:creationId xmlns:a16="http://schemas.microsoft.com/office/drawing/2014/main" id="{DDF4B852-666B-1705-6B5F-CC290763B426}"/>
              </a:ext>
            </a:extLst>
          </p:cNvPr>
          <p:cNvSpPr txBox="1"/>
          <p:nvPr/>
        </p:nvSpPr>
        <p:spPr>
          <a:xfrm>
            <a:off x="8840086" y="5948164"/>
            <a:ext cx="1210588" cy="400110"/>
          </a:xfrm>
          <a:prstGeom prst="rect">
            <a:avLst/>
          </a:prstGeom>
          <a:noFill/>
        </p:spPr>
        <p:txBody>
          <a:bodyPr wrap="none" rtlCol="0">
            <a:spAutoFit/>
          </a:bodyPr>
          <a:lstStyle/>
          <a:p>
            <a:r>
              <a:rPr lang="zh-CN" altLang="en-US" sz="2000" b="1" dirty="0">
                <a:solidFill>
                  <a:schemeClr val="accent6"/>
                </a:solidFill>
              </a:rPr>
              <a:t>寻优历程</a:t>
            </a:r>
          </a:p>
        </p:txBody>
      </p:sp>
      <p:sp>
        <p:nvSpPr>
          <p:cNvPr id="173" name="文本框 172">
            <a:extLst>
              <a:ext uri="{FF2B5EF4-FFF2-40B4-BE49-F238E27FC236}">
                <a16:creationId xmlns:a16="http://schemas.microsoft.com/office/drawing/2014/main" id="{996F8EAC-8D93-771D-ADAB-29728A11F860}"/>
              </a:ext>
            </a:extLst>
          </p:cNvPr>
          <p:cNvSpPr txBox="1"/>
          <p:nvPr/>
        </p:nvSpPr>
        <p:spPr>
          <a:xfrm>
            <a:off x="10793399" y="5988138"/>
            <a:ext cx="1210588" cy="400110"/>
          </a:xfrm>
          <a:prstGeom prst="rect">
            <a:avLst/>
          </a:prstGeom>
          <a:noFill/>
        </p:spPr>
        <p:txBody>
          <a:bodyPr wrap="none" rtlCol="0">
            <a:spAutoFit/>
          </a:bodyPr>
          <a:lstStyle/>
          <a:p>
            <a:r>
              <a:rPr lang="zh-CN" altLang="en-US" sz="2000" b="1" dirty="0">
                <a:solidFill>
                  <a:schemeClr val="accent6"/>
                </a:solidFill>
              </a:rPr>
              <a:t>规划方案</a:t>
            </a:r>
          </a:p>
        </p:txBody>
      </p:sp>
      <p:sp>
        <p:nvSpPr>
          <p:cNvPr id="174" name="文本框 173">
            <a:extLst>
              <a:ext uri="{FF2B5EF4-FFF2-40B4-BE49-F238E27FC236}">
                <a16:creationId xmlns:a16="http://schemas.microsoft.com/office/drawing/2014/main" id="{3690AC53-128D-D99F-926A-49AAD9525019}"/>
              </a:ext>
            </a:extLst>
          </p:cNvPr>
          <p:cNvSpPr txBox="1"/>
          <p:nvPr/>
        </p:nvSpPr>
        <p:spPr>
          <a:xfrm>
            <a:off x="6507058" y="3774981"/>
            <a:ext cx="3187091" cy="523220"/>
          </a:xfrm>
          <a:prstGeom prst="rect">
            <a:avLst/>
          </a:prstGeom>
          <a:noFill/>
        </p:spPr>
        <p:txBody>
          <a:bodyPr wrap="none" rtlCol="0">
            <a:spAutoFit/>
          </a:bodyPr>
          <a:lstStyle/>
          <a:p>
            <a:r>
              <a:rPr lang="en-US" altLang="zh-CN" sz="2800" b="1" dirty="0">
                <a:solidFill>
                  <a:srgbClr val="C00000"/>
                </a:solidFill>
              </a:rPr>
              <a:t>Min(cost function)</a:t>
            </a:r>
            <a:endParaRPr lang="zh-CN" altLang="en-US" sz="2800" b="1" dirty="0">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p>
            <a:endParaRPr lang="zh-CN" altLang="en-US"/>
          </a:p>
        </p:txBody>
      </p:sp>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a:t>
            </a:r>
            <a:r>
              <a:rPr lang="en-US" altLang="zh-CN" sz="2400">
                <a:solidFill>
                  <a:srgbClr val="0070C0"/>
                </a:solidFill>
                <a:latin typeface="微软雅黑" panose="020B0503020204020204" pitchFamily="34" charset="-122"/>
                <a:ea typeface="微软雅黑" panose="020B0503020204020204" pitchFamily="34" charset="-122"/>
              </a:rPr>
              <a:t>.03</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63825" y="4789805"/>
            <a:ext cx="6851650" cy="891540"/>
          </a:xfrm>
          <a:prstGeom prst="rect">
            <a:avLst/>
          </a:prstGeom>
          <a:noFill/>
          <a:ln>
            <a:noFill/>
          </a:ln>
        </p:spPr>
        <p:txBody>
          <a:bodyPr wrap="square" rtlCol="0">
            <a:spAutoFit/>
          </a:bodyPr>
          <a:lstStyle/>
          <a:p>
            <a:pPr algn="ctr">
              <a:lnSpc>
                <a:spcPct val="130000"/>
              </a:lnSpc>
            </a:pPr>
            <a:r>
              <a:rPr lang="zh-CN" altLang="en-US" sz="4000" b="1" spc="600">
                <a:solidFill>
                  <a:srgbClr val="0070C0"/>
                </a:solidFill>
                <a:latin typeface="微软雅黑" panose="020B0503020204020204" pitchFamily="34" charset="-122"/>
                <a:ea typeface="微软雅黑" panose="020B0503020204020204" pitchFamily="34" charset="-122"/>
                <a:sym typeface="+mn-ea"/>
              </a:rPr>
              <a:t>数据集描述</a:t>
            </a:r>
          </a:p>
        </p:txBody>
      </p:sp>
      <p:grpSp>
        <p:nvGrpSpPr>
          <p:cNvPr id="11"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51998" y="970846"/>
            <a:ext cx="4086985" cy="1351536"/>
            <a:chOff x="2629947" y="2501424"/>
            <a:chExt cx="5609900" cy="1855152"/>
          </a:xfrm>
          <a:solidFill>
            <a:schemeClr val="bg1"/>
          </a:solidFill>
        </p:grpSpPr>
        <p:grpSp>
          <p:nvGrpSpPr>
            <p:cNvPr id="12" name="iSľîďê"/>
            <p:cNvGrpSpPr/>
            <p:nvPr/>
          </p:nvGrpSpPr>
          <p:grpSpPr>
            <a:xfrm>
              <a:off x="2629947" y="2501424"/>
              <a:ext cx="1847550" cy="1855152"/>
              <a:chOff x="3216275" y="2651125"/>
              <a:chExt cx="1543050" cy="1549400"/>
            </a:xfrm>
            <a:grpFill/>
          </p:grpSpPr>
          <p:sp>
            <p:nvSpPr>
              <p:cNvPr id="43" name="îśľíḓè"/>
              <p:cNvSpPr/>
              <p:nvPr/>
            </p:nvSpPr>
            <p:spPr bwMode="auto">
              <a:xfrm>
                <a:off x="3714750" y="2916238"/>
                <a:ext cx="527050"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5" name="íṩlíḍe"/>
            <p:cNvGrpSpPr/>
            <p:nvPr/>
          </p:nvGrpSpPr>
          <p:grpSpPr>
            <a:xfrm>
              <a:off x="4589708" y="2583543"/>
              <a:ext cx="742163" cy="1193232"/>
              <a:chOff x="4691308" y="2684429"/>
              <a:chExt cx="679414" cy="1092346"/>
            </a:xfrm>
            <a:grpFill/>
          </p:grpSpPr>
          <p:sp>
            <p:nvSpPr>
              <p:cNvPr id="40"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 name="î$1idè"/>
            <p:cNvGrpSpPr/>
            <p:nvPr/>
          </p:nvGrpSpPr>
          <p:grpSpPr>
            <a:xfrm>
              <a:off x="7561942" y="2580837"/>
              <a:ext cx="677905" cy="1186334"/>
              <a:chOff x="7344147" y="2674826"/>
              <a:chExt cx="624197" cy="1092345"/>
            </a:xfrm>
            <a:grpFill/>
          </p:grpSpPr>
          <p:sp>
            <p:nvSpPr>
              <p:cNvPr id="36"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7" name="ïŝḻïdè"/>
            <p:cNvGrpSpPr/>
            <p:nvPr/>
          </p:nvGrpSpPr>
          <p:grpSpPr>
            <a:xfrm>
              <a:off x="4649513" y="3946051"/>
              <a:ext cx="3567404" cy="243887"/>
              <a:chOff x="4649503" y="3967974"/>
              <a:chExt cx="3246722" cy="221964"/>
            </a:xfrm>
            <a:grpFill/>
          </p:grpSpPr>
          <p:sp>
            <p:nvSpPr>
              <p:cNvPr id="18"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0" y="6680200"/>
            <a:ext cx="12192000" cy="177800"/>
          </a:xfrm>
          <a:prstGeom prst="rect">
            <a:avLst/>
          </a:prstGeom>
          <a:solidFill>
            <a:srgbClr val="0070C0"/>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408940" y="123445"/>
            <a:ext cx="119380" cy="561975"/>
          </a:xfrm>
          <a:prstGeom prst="rect">
            <a:avLst/>
          </a:prstGeom>
          <a:solidFill>
            <a:schemeClr val="accent4">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标题 1"/>
          <p:cNvSpPr txBox="1"/>
          <p:nvPr/>
        </p:nvSpPr>
        <p:spPr>
          <a:xfrm>
            <a:off x="542579" y="136259"/>
            <a:ext cx="8670417" cy="507832"/>
          </a:xfrm>
          <a:prstGeom prst="rect">
            <a:avLst/>
          </a:prstGeom>
          <a:noFill/>
          <a:ln>
            <a:noFill/>
          </a:ln>
        </p:spPr>
        <p:txBody>
          <a:bodyPr vert="horz" wrap="square" lIns="91440" tIns="45720" rIns="91440" bIns="45720" rtlCol="0" anchor="ctr"/>
          <a:lstStyle/>
          <a:p>
            <a:pPr>
              <a:lnSpc>
                <a:spcPct val="130000"/>
              </a:lnSpc>
            </a:pPr>
            <a:r>
              <a:rPr lang="zh-CN" altLang="en-US" sz="2400" b="1">
                <a:latin typeface="微软雅黑" panose="020B0503020204020204" pitchFamily="34" charset="-122"/>
                <a:ea typeface="微软雅黑" panose="020B0503020204020204" pitchFamily="34" charset="-122"/>
              </a:rPr>
              <a:t>三、数据集描述</a:t>
            </a:r>
          </a:p>
        </p:txBody>
      </p:sp>
      <p:grpSp>
        <p:nvGrpSpPr>
          <p:cNvPr id="2" name="9958e2aa-ba20-40b7-bff6-9b67054778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34915" y="87566"/>
            <a:ext cx="2191388" cy="724676"/>
            <a:chOff x="2629947" y="2501424"/>
            <a:chExt cx="5609900" cy="1855152"/>
          </a:xfrm>
          <a:solidFill>
            <a:schemeClr val="accent6"/>
          </a:solidFill>
        </p:grpSpPr>
        <p:grpSp>
          <p:nvGrpSpPr>
            <p:cNvPr id="3" name="iSľîďê"/>
            <p:cNvGrpSpPr/>
            <p:nvPr/>
          </p:nvGrpSpPr>
          <p:grpSpPr>
            <a:xfrm>
              <a:off x="2629947" y="2501424"/>
              <a:ext cx="1847550" cy="1855152"/>
              <a:chOff x="3216275" y="2651125"/>
              <a:chExt cx="1543050" cy="1549400"/>
            </a:xfrm>
            <a:grpFill/>
          </p:grpSpPr>
          <p:sp>
            <p:nvSpPr>
              <p:cNvPr id="38" name="îśľíḓè"/>
              <p:cNvSpPr/>
              <p:nvPr/>
            </p:nvSpPr>
            <p:spPr bwMode="auto">
              <a:xfrm>
                <a:off x="3714749" y="2916237"/>
                <a:ext cx="527049" cy="714375"/>
              </a:xfrm>
              <a:custGeom>
                <a:avLst/>
                <a:gdLst>
                  <a:gd name="T0" fmla="*/ 59 w 160"/>
                  <a:gd name="T1" fmla="*/ 112 h 216"/>
                  <a:gd name="T2" fmla="*/ 60 w 160"/>
                  <a:gd name="T3" fmla="*/ 120 h 216"/>
                  <a:gd name="T4" fmla="*/ 73 w 160"/>
                  <a:gd name="T5" fmla="*/ 135 h 216"/>
                  <a:gd name="T6" fmla="*/ 73 w 160"/>
                  <a:gd name="T7" fmla="*/ 143 h 216"/>
                  <a:gd name="T8" fmla="*/ 46 w 160"/>
                  <a:gd name="T9" fmla="*/ 173 h 216"/>
                  <a:gd name="T10" fmla="*/ 73 w 160"/>
                  <a:gd name="T11" fmla="*/ 167 h 216"/>
                  <a:gd name="T12" fmla="*/ 58 w 160"/>
                  <a:gd name="T13" fmla="*/ 204 h 216"/>
                  <a:gd name="T14" fmla="*/ 116 w 160"/>
                  <a:gd name="T15" fmla="*/ 202 h 216"/>
                  <a:gd name="T16" fmla="*/ 87 w 160"/>
                  <a:gd name="T17" fmla="*/ 158 h 216"/>
                  <a:gd name="T18" fmla="*/ 113 w 160"/>
                  <a:gd name="T19" fmla="*/ 172 h 216"/>
                  <a:gd name="T20" fmla="*/ 126 w 160"/>
                  <a:gd name="T21" fmla="*/ 164 h 216"/>
                  <a:gd name="T22" fmla="*/ 87 w 160"/>
                  <a:gd name="T23" fmla="*/ 143 h 216"/>
                  <a:gd name="T24" fmla="*/ 95 w 160"/>
                  <a:gd name="T25" fmla="*/ 134 h 216"/>
                  <a:gd name="T26" fmla="*/ 103 w 160"/>
                  <a:gd name="T27" fmla="*/ 123 h 216"/>
                  <a:gd name="T28" fmla="*/ 103 w 160"/>
                  <a:gd name="T29" fmla="*/ 112 h 216"/>
                  <a:gd name="T30" fmla="*/ 141 w 160"/>
                  <a:gd name="T31" fmla="*/ 206 h 216"/>
                  <a:gd name="T32" fmla="*/ 90 w 160"/>
                  <a:gd name="T33" fmla="*/ 87 h 216"/>
                  <a:gd name="T34" fmla="*/ 119 w 160"/>
                  <a:gd name="T35" fmla="*/ 79 h 216"/>
                  <a:gd name="T36" fmla="*/ 131 w 160"/>
                  <a:gd name="T37" fmla="*/ 73 h 216"/>
                  <a:gd name="T38" fmla="*/ 120 w 160"/>
                  <a:gd name="T39" fmla="*/ 65 h 216"/>
                  <a:gd name="T40" fmla="*/ 90 w 160"/>
                  <a:gd name="T41" fmla="*/ 57 h 216"/>
                  <a:gd name="T42" fmla="*/ 118 w 160"/>
                  <a:gd name="T43" fmla="*/ 60 h 216"/>
                  <a:gd name="T44" fmla="*/ 118 w 160"/>
                  <a:gd name="T45" fmla="*/ 41 h 216"/>
                  <a:gd name="T46" fmla="*/ 90 w 160"/>
                  <a:gd name="T47" fmla="*/ 43 h 216"/>
                  <a:gd name="T48" fmla="*/ 108 w 160"/>
                  <a:gd name="T49" fmla="*/ 35 h 216"/>
                  <a:gd name="T50" fmla="*/ 120 w 160"/>
                  <a:gd name="T51" fmla="*/ 28 h 216"/>
                  <a:gd name="T52" fmla="*/ 109 w 160"/>
                  <a:gd name="T53" fmla="*/ 21 h 216"/>
                  <a:gd name="T54" fmla="*/ 90 w 160"/>
                  <a:gd name="T55" fmla="*/ 13 h 216"/>
                  <a:gd name="T56" fmla="*/ 83 w 160"/>
                  <a:gd name="T57" fmla="*/ 0 h 216"/>
                  <a:gd name="T58" fmla="*/ 74 w 160"/>
                  <a:gd name="T59" fmla="*/ 12 h 216"/>
                  <a:gd name="T60" fmla="*/ 2 w 160"/>
                  <a:gd name="T61" fmla="*/ 203 h 216"/>
                  <a:gd name="T62" fmla="*/ 80 w 160"/>
                  <a:gd name="T63" fmla="*/ 102 h 216"/>
                  <a:gd name="T64" fmla="*/ 86 w 160"/>
                  <a:gd name="T65" fmla="*/ 107 h 216"/>
                  <a:gd name="T66" fmla="*/ 81 w 160"/>
                  <a:gd name="T67" fmla="*/ 121 h 216"/>
                  <a:gd name="T68" fmla="*/ 76 w 160"/>
                  <a:gd name="T69" fmla="*/ 116 h 216"/>
                  <a:gd name="T70" fmla="*/ 80 w 160"/>
                  <a:gd name="T71"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16">
                    <a:moveTo>
                      <a:pt x="19" y="206"/>
                    </a:moveTo>
                    <a:cubicBezTo>
                      <a:pt x="24" y="171"/>
                      <a:pt x="34" y="137"/>
                      <a:pt x="59" y="112"/>
                    </a:cubicBezTo>
                    <a:cubicBezTo>
                      <a:pt x="60" y="112"/>
                      <a:pt x="60" y="112"/>
                      <a:pt x="60" y="112"/>
                    </a:cubicBezTo>
                    <a:cubicBezTo>
                      <a:pt x="60" y="120"/>
                      <a:pt x="60" y="120"/>
                      <a:pt x="60" y="120"/>
                    </a:cubicBezTo>
                    <a:cubicBezTo>
                      <a:pt x="60" y="127"/>
                      <a:pt x="64" y="135"/>
                      <a:pt x="72" y="135"/>
                    </a:cubicBezTo>
                    <a:cubicBezTo>
                      <a:pt x="72" y="135"/>
                      <a:pt x="73" y="135"/>
                      <a:pt x="73" y="135"/>
                    </a:cubicBezTo>
                    <a:cubicBezTo>
                      <a:pt x="73" y="143"/>
                      <a:pt x="73" y="143"/>
                      <a:pt x="73" y="143"/>
                    </a:cubicBezTo>
                    <a:cubicBezTo>
                      <a:pt x="73" y="143"/>
                      <a:pt x="73" y="143"/>
                      <a:pt x="73" y="143"/>
                    </a:cubicBezTo>
                    <a:cubicBezTo>
                      <a:pt x="58" y="146"/>
                      <a:pt x="45" y="152"/>
                      <a:pt x="36" y="164"/>
                    </a:cubicBezTo>
                    <a:cubicBezTo>
                      <a:pt x="30" y="171"/>
                      <a:pt x="41" y="177"/>
                      <a:pt x="46" y="173"/>
                    </a:cubicBezTo>
                    <a:cubicBezTo>
                      <a:pt x="55" y="166"/>
                      <a:pt x="64" y="160"/>
                      <a:pt x="73" y="158"/>
                    </a:cubicBezTo>
                    <a:cubicBezTo>
                      <a:pt x="73" y="167"/>
                      <a:pt x="73" y="167"/>
                      <a:pt x="73" y="167"/>
                    </a:cubicBezTo>
                    <a:cubicBezTo>
                      <a:pt x="54" y="173"/>
                      <a:pt x="44" y="185"/>
                      <a:pt x="45" y="205"/>
                    </a:cubicBezTo>
                    <a:cubicBezTo>
                      <a:pt x="45" y="212"/>
                      <a:pt x="57" y="211"/>
                      <a:pt x="58" y="204"/>
                    </a:cubicBezTo>
                    <a:cubicBezTo>
                      <a:pt x="62" y="173"/>
                      <a:pt x="99" y="175"/>
                      <a:pt x="103" y="205"/>
                    </a:cubicBezTo>
                    <a:cubicBezTo>
                      <a:pt x="104" y="212"/>
                      <a:pt x="117" y="212"/>
                      <a:pt x="116" y="202"/>
                    </a:cubicBezTo>
                    <a:cubicBezTo>
                      <a:pt x="116" y="186"/>
                      <a:pt x="108" y="174"/>
                      <a:pt x="87" y="167"/>
                    </a:cubicBezTo>
                    <a:cubicBezTo>
                      <a:pt x="87" y="158"/>
                      <a:pt x="87" y="158"/>
                      <a:pt x="87" y="158"/>
                    </a:cubicBezTo>
                    <a:cubicBezTo>
                      <a:pt x="87" y="158"/>
                      <a:pt x="87" y="158"/>
                      <a:pt x="87" y="158"/>
                    </a:cubicBezTo>
                    <a:cubicBezTo>
                      <a:pt x="96" y="160"/>
                      <a:pt x="105" y="164"/>
                      <a:pt x="113" y="172"/>
                    </a:cubicBezTo>
                    <a:cubicBezTo>
                      <a:pt x="116" y="175"/>
                      <a:pt x="119" y="175"/>
                      <a:pt x="123" y="174"/>
                    </a:cubicBezTo>
                    <a:cubicBezTo>
                      <a:pt x="127" y="172"/>
                      <a:pt x="129" y="169"/>
                      <a:pt x="126" y="164"/>
                    </a:cubicBezTo>
                    <a:cubicBezTo>
                      <a:pt x="119" y="153"/>
                      <a:pt x="105" y="147"/>
                      <a:pt x="87" y="143"/>
                    </a:cubicBezTo>
                    <a:cubicBezTo>
                      <a:pt x="87" y="143"/>
                      <a:pt x="87" y="143"/>
                      <a:pt x="87" y="143"/>
                    </a:cubicBezTo>
                    <a:cubicBezTo>
                      <a:pt x="87" y="135"/>
                      <a:pt x="87" y="135"/>
                      <a:pt x="87" y="135"/>
                    </a:cubicBezTo>
                    <a:cubicBezTo>
                      <a:pt x="90" y="135"/>
                      <a:pt x="93" y="134"/>
                      <a:pt x="95" y="134"/>
                    </a:cubicBezTo>
                    <a:cubicBezTo>
                      <a:pt x="98" y="136"/>
                      <a:pt x="104" y="134"/>
                      <a:pt x="105" y="131"/>
                    </a:cubicBezTo>
                    <a:cubicBezTo>
                      <a:pt x="106" y="128"/>
                      <a:pt x="106" y="126"/>
                      <a:pt x="103" y="123"/>
                    </a:cubicBezTo>
                    <a:cubicBezTo>
                      <a:pt x="103" y="112"/>
                      <a:pt x="103" y="112"/>
                      <a:pt x="103" y="112"/>
                    </a:cubicBezTo>
                    <a:cubicBezTo>
                      <a:pt x="103" y="112"/>
                      <a:pt x="103" y="112"/>
                      <a:pt x="103" y="112"/>
                    </a:cubicBezTo>
                    <a:cubicBezTo>
                      <a:pt x="108" y="115"/>
                      <a:pt x="111" y="119"/>
                      <a:pt x="114" y="124"/>
                    </a:cubicBezTo>
                    <a:cubicBezTo>
                      <a:pt x="129" y="145"/>
                      <a:pt x="137" y="174"/>
                      <a:pt x="141" y="206"/>
                    </a:cubicBezTo>
                    <a:cubicBezTo>
                      <a:pt x="144" y="216"/>
                      <a:pt x="160" y="213"/>
                      <a:pt x="159" y="206"/>
                    </a:cubicBezTo>
                    <a:cubicBezTo>
                      <a:pt x="149" y="143"/>
                      <a:pt x="129" y="98"/>
                      <a:pt x="90" y="87"/>
                    </a:cubicBezTo>
                    <a:cubicBezTo>
                      <a:pt x="90" y="79"/>
                      <a:pt x="90" y="79"/>
                      <a:pt x="90" y="79"/>
                    </a:cubicBezTo>
                    <a:cubicBezTo>
                      <a:pt x="119" y="79"/>
                      <a:pt x="119" y="79"/>
                      <a:pt x="119" y="79"/>
                    </a:cubicBezTo>
                    <a:cubicBezTo>
                      <a:pt x="120" y="81"/>
                      <a:pt x="122" y="82"/>
                      <a:pt x="124" y="82"/>
                    </a:cubicBezTo>
                    <a:cubicBezTo>
                      <a:pt x="128" y="82"/>
                      <a:pt x="131" y="78"/>
                      <a:pt x="131" y="73"/>
                    </a:cubicBezTo>
                    <a:cubicBezTo>
                      <a:pt x="131" y="67"/>
                      <a:pt x="128" y="63"/>
                      <a:pt x="124" y="63"/>
                    </a:cubicBezTo>
                    <a:cubicBezTo>
                      <a:pt x="122" y="63"/>
                      <a:pt x="121" y="64"/>
                      <a:pt x="120" y="65"/>
                    </a:cubicBezTo>
                    <a:cubicBezTo>
                      <a:pt x="90" y="65"/>
                      <a:pt x="90" y="65"/>
                      <a:pt x="90" y="65"/>
                    </a:cubicBezTo>
                    <a:cubicBezTo>
                      <a:pt x="90" y="57"/>
                      <a:pt x="90" y="57"/>
                      <a:pt x="90" y="57"/>
                    </a:cubicBezTo>
                    <a:cubicBezTo>
                      <a:pt x="113" y="57"/>
                      <a:pt x="113" y="57"/>
                      <a:pt x="113" y="57"/>
                    </a:cubicBezTo>
                    <a:cubicBezTo>
                      <a:pt x="114" y="59"/>
                      <a:pt x="116" y="60"/>
                      <a:pt x="118" y="60"/>
                    </a:cubicBezTo>
                    <a:cubicBezTo>
                      <a:pt x="122" y="60"/>
                      <a:pt x="125" y="56"/>
                      <a:pt x="125" y="51"/>
                    </a:cubicBezTo>
                    <a:cubicBezTo>
                      <a:pt x="125" y="45"/>
                      <a:pt x="122" y="41"/>
                      <a:pt x="118" y="41"/>
                    </a:cubicBezTo>
                    <a:cubicBezTo>
                      <a:pt x="116" y="41"/>
                      <a:pt x="115" y="42"/>
                      <a:pt x="114" y="43"/>
                    </a:cubicBezTo>
                    <a:cubicBezTo>
                      <a:pt x="90" y="43"/>
                      <a:pt x="90" y="43"/>
                      <a:pt x="90" y="43"/>
                    </a:cubicBezTo>
                    <a:cubicBezTo>
                      <a:pt x="90" y="35"/>
                      <a:pt x="90" y="35"/>
                      <a:pt x="90" y="35"/>
                    </a:cubicBezTo>
                    <a:cubicBezTo>
                      <a:pt x="108" y="35"/>
                      <a:pt x="108" y="35"/>
                      <a:pt x="108" y="35"/>
                    </a:cubicBezTo>
                    <a:cubicBezTo>
                      <a:pt x="110" y="37"/>
                      <a:pt x="111" y="38"/>
                      <a:pt x="113" y="38"/>
                    </a:cubicBezTo>
                    <a:cubicBezTo>
                      <a:pt x="117" y="38"/>
                      <a:pt x="120" y="33"/>
                      <a:pt x="120" y="28"/>
                    </a:cubicBezTo>
                    <a:cubicBezTo>
                      <a:pt x="120" y="23"/>
                      <a:pt x="117" y="18"/>
                      <a:pt x="113" y="18"/>
                    </a:cubicBezTo>
                    <a:cubicBezTo>
                      <a:pt x="111" y="18"/>
                      <a:pt x="110" y="19"/>
                      <a:pt x="109" y="21"/>
                    </a:cubicBezTo>
                    <a:cubicBezTo>
                      <a:pt x="90" y="21"/>
                      <a:pt x="90" y="21"/>
                      <a:pt x="90" y="21"/>
                    </a:cubicBezTo>
                    <a:cubicBezTo>
                      <a:pt x="90" y="13"/>
                      <a:pt x="90" y="13"/>
                      <a:pt x="90" y="13"/>
                    </a:cubicBezTo>
                    <a:cubicBezTo>
                      <a:pt x="92" y="11"/>
                      <a:pt x="92" y="10"/>
                      <a:pt x="92" y="8"/>
                    </a:cubicBezTo>
                    <a:cubicBezTo>
                      <a:pt x="92" y="4"/>
                      <a:pt x="88" y="0"/>
                      <a:pt x="83" y="0"/>
                    </a:cubicBezTo>
                    <a:cubicBezTo>
                      <a:pt x="77" y="0"/>
                      <a:pt x="73" y="4"/>
                      <a:pt x="73" y="8"/>
                    </a:cubicBezTo>
                    <a:cubicBezTo>
                      <a:pt x="73" y="9"/>
                      <a:pt x="73" y="11"/>
                      <a:pt x="74" y="12"/>
                    </a:cubicBezTo>
                    <a:cubicBezTo>
                      <a:pt x="74" y="88"/>
                      <a:pt x="74" y="88"/>
                      <a:pt x="74" y="88"/>
                    </a:cubicBezTo>
                    <a:cubicBezTo>
                      <a:pt x="32" y="102"/>
                      <a:pt x="12" y="147"/>
                      <a:pt x="2" y="203"/>
                    </a:cubicBezTo>
                    <a:cubicBezTo>
                      <a:pt x="0" y="212"/>
                      <a:pt x="14" y="214"/>
                      <a:pt x="19" y="206"/>
                    </a:cubicBezTo>
                    <a:close/>
                    <a:moveTo>
                      <a:pt x="80" y="102"/>
                    </a:moveTo>
                    <a:cubicBezTo>
                      <a:pt x="81" y="102"/>
                      <a:pt x="81" y="102"/>
                      <a:pt x="81" y="102"/>
                    </a:cubicBezTo>
                    <a:cubicBezTo>
                      <a:pt x="84" y="102"/>
                      <a:pt x="86" y="104"/>
                      <a:pt x="86" y="107"/>
                    </a:cubicBezTo>
                    <a:cubicBezTo>
                      <a:pt x="86" y="116"/>
                      <a:pt x="86" y="116"/>
                      <a:pt x="86" y="116"/>
                    </a:cubicBezTo>
                    <a:cubicBezTo>
                      <a:pt x="86" y="119"/>
                      <a:pt x="84" y="121"/>
                      <a:pt x="81" y="121"/>
                    </a:cubicBezTo>
                    <a:cubicBezTo>
                      <a:pt x="80" y="121"/>
                      <a:pt x="80" y="121"/>
                      <a:pt x="80" y="121"/>
                    </a:cubicBezTo>
                    <a:cubicBezTo>
                      <a:pt x="78" y="121"/>
                      <a:pt x="76" y="119"/>
                      <a:pt x="76" y="116"/>
                    </a:cubicBezTo>
                    <a:cubicBezTo>
                      <a:pt x="76" y="107"/>
                      <a:pt x="76" y="107"/>
                      <a:pt x="76" y="107"/>
                    </a:cubicBezTo>
                    <a:cubicBezTo>
                      <a:pt x="76" y="104"/>
                      <a:pt x="78" y="102"/>
                      <a:pt x="8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9" name="işḷïďe"/>
              <p:cNvSpPr/>
              <p:nvPr/>
            </p:nvSpPr>
            <p:spPr bwMode="auto">
              <a:xfrm>
                <a:off x="3454400" y="2916238"/>
                <a:ext cx="1054100" cy="1025525"/>
              </a:xfrm>
              <a:custGeom>
                <a:avLst/>
                <a:gdLst>
                  <a:gd name="T0" fmla="*/ 160 w 320"/>
                  <a:gd name="T1" fmla="*/ 310 h 310"/>
                  <a:gd name="T2" fmla="*/ 151 w 320"/>
                  <a:gd name="T3" fmla="*/ 3 h 310"/>
                  <a:gd name="T4" fmla="*/ 50 w 320"/>
                  <a:gd name="T5" fmla="*/ 53 h 310"/>
                  <a:gd name="T6" fmla="*/ 30 w 320"/>
                  <a:gd name="T7" fmla="*/ 88 h 310"/>
                  <a:gd name="T8" fmla="*/ 24 w 320"/>
                  <a:gd name="T9" fmla="*/ 126 h 310"/>
                  <a:gd name="T10" fmla="*/ 24 w 320"/>
                  <a:gd name="T11" fmla="*/ 131 h 310"/>
                  <a:gd name="T12" fmla="*/ 23 w 320"/>
                  <a:gd name="T13" fmla="*/ 166 h 310"/>
                  <a:gd name="T14" fmla="*/ 41 w 320"/>
                  <a:gd name="T15" fmla="*/ 200 h 310"/>
                  <a:gd name="T16" fmla="*/ 44 w 320"/>
                  <a:gd name="T17" fmla="*/ 205 h 310"/>
                  <a:gd name="T18" fmla="*/ 69 w 320"/>
                  <a:gd name="T19" fmla="*/ 242 h 310"/>
                  <a:gd name="T20" fmla="*/ 113 w 320"/>
                  <a:gd name="T21" fmla="*/ 252 h 310"/>
                  <a:gd name="T22" fmla="*/ 114 w 320"/>
                  <a:gd name="T23" fmla="*/ 248 h 310"/>
                  <a:gd name="T24" fmla="*/ 196 w 320"/>
                  <a:gd name="T25" fmla="*/ 234 h 310"/>
                  <a:gd name="T26" fmla="*/ 194 w 320"/>
                  <a:gd name="T27" fmla="*/ 248 h 310"/>
                  <a:gd name="T28" fmla="*/ 209 w 320"/>
                  <a:gd name="T29" fmla="*/ 260 h 310"/>
                  <a:gd name="T30" fmla="*/ 257 w 320"/>
                  <a:gd name="T31" fmla="*/ 237 h 310"/>
                  <a:gd name="T32" fmla="*/ 281 w 320"/>
                  <a:gd name="T33" fmla="*/ 208 h 310"/>
                  <a:gd name="T34" fmla="*/ 291 w 320"/>
                  <a:gd name="T35" fmla="*/ 170 h 310"/>
                  <a:gd name="T36" fmla="*/ 293 w 320"/>
                  <a:gd name="T37" fmla="*/ 164 h 310"/>
                  <a:gd name="T38" fmla="*/ 299 w 320"/>
                  <a:gd name="T39" fmla="*/ 131 h 310"/>
                  <a:gd name="T40" fmla="*/ 289 w 320"/>
                  <a:gd name="T41" fmla="*/ 95 h 310"/>
                  <a:gd name="T42" fmla="*/ 287 w 320"/>
                  <a:gd name="T43" fmla="*/ 90 h 310"/>
                  <a:gd name="T44" fmla="*/ 268 w 320"/>
                  <a:gd name="T45" fmla="*/ 49 h 310"/>
                  <a:gd name="T46" fmla="*/ 175 w 320"/>
                  <a:gd name="T47" fmla="*/ 1 h 310"/>
                  <a:gd name="T48" fmla="*/ 284 w 320"/>
                  <a:gd name="T49" fmla="*/ 67 h 310"/>
                  <a:gd name="T50" fmla="*/ 302 w 320"/>
                  <a:gd name="T51" fmla="*/ 107 h 310"/>
                  <a:gd name="T52" fmla="*/ 302 w 320"/>
                  <a:gd name="T53" fmla="*/ 110 h 310"/>
                  <a:gd name="T54" fmla="*/ 303 w 320"/>
                  <a:gd name="T55" fmla="*/ 144 h 310"/>
                  <a:gd name="T56" fmla="*/ 306 w 320"/>
                  <a:gd name="T57" fmla="*/ 144 h 310"/>
                  <a:gd name="T58" fmla="*/ 291 w 320"/>
                  <a:gd name="T59" fmla="*/ 190 h 310"/>
                  <a:gd name="T60" fmla="*/ 273 w 320"/>
                  <a:gd name="T61" fmla="*/ 225 h 310"/>
                  <a:gd name="T62" fmla="*/ 270 w 320"/>
                  <a:gd name="T63" fmla="*/ 229 h 310"/>
                  <a:gd name="T64" fmla="*/ 27 w 320"/>
                  <a:gd name="T65" fmla="*/ 190 h 310"/>
                  <a:gd name="T66" fmla="*/ 25 w 320"/>
                  <a:gd name="T67" fmla="*/ 186 h 310"/>
                  <a:gd name="T68" fmla="*/ 54 w 320"/>
                  <a:gd name="T69" fmla="*/ 228 h 310"/>
                  <a:gd name="T70" fmla="*/ 36 w 320"/>
                  <a:gd name="T71" fmla="*/ 66 h 310"/>
                  <a:gd name="T72" fmla="*/ 38 w 320"/>
                  <a:gd name="T73" fmla="*/ 67 h 310"/>
                  <a:gd name="T74" fmla="*/ 18 w 320"/>
                  <a:gd name="T75" fmla="*/ 111 h 310"/>
                  <a:gd name="T76" fmla="*/ 18 w 320"/>
                  <a:gd name="T77" fmla="*/ 108 h 310"/>
                  <a:gd name="T78" fmla="*/ 19 w 320"/>
                  <a:gd name="T79" fmla="*/ 148 h 310"/>
                  <a:gd name="T80" fmla="*/ 123 w 320"/>
                  <a:gd name="T81" fmla="*/ 294 h 310"/>
                  <a:gd name="T82" fmla="*/ 123 w 320"/>
                  <a:gd name="T83" fmla="*/ 285 h 310"/>
                  <a:gd name="T84" fmla="*/ 172 w 320"/>
                  <a:gd name="T85" fmla="*/ 294 h 310"/>
                  <a:gd name="T86" fmla="*/ 148 w 320"/>
                  <a:gd name="T87" fmla="*/ 294 h 310"/>
                  <a:gd name="T88" fmla="*/ 197 w 320"/>
                  <a:gd name="T89"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310">
                    <a:moveTo>
                      <a:pt x="175" y="1"/>
                    </a:moveTo>
                    <a:cubicBezTo>
                      <a:pt x="256" y="8"/>
                      <a:pt x="320" y="75"/>
                      <a:pt x="320" y="155"/>
                    </a:cubicBezTo>
                    <a:cubicBezTo>
                      <a:pt x="320" y="240"/>
                      <a:pt x="248" y="310"/>
                      <a:pt x="160" y="310"/>
                    </a:cubicBezTo>
                    <a:cubicBezTo>
                      <a:pt x="72" y="310"/>
                      <a:pt x="0" y="240"/>
                      <a:pt x="0" y="155"/>
                    </a:cubicBezTo>
                    <a:cubicBezTo>
                      <a:pt x="0" y="73"/>
                      <a:pt x="67" y="5"/>
                      <a:pt x="151" y="0"/>
                    </a:cubicBezTo>
                    <a:cubicBezTo>
                      <a:pt x="151" y="3"/>
                      <a:pt x="151" y="3"/>
                      <a:pt x="151" y="3"/>
                    </a:cubicBezTo>
                    <a:cubicBezTo>
                      <a:pt x="113" y="6"/>
                      <a:pt x="79" y="24"/>
                      <a:pt x="56" y="51"/>
                    </a:cubicBezTo>
                    <a:cubicBezTo>
                      <a:pt x="53" y="49"/>
                      <a:pt x="53" y="49"/>
                      <a:pt x="53" y="49"/>
                    </a:cubicBezTo>
                    <a:cubicBezTo>
                      <a:pt x="50" y="53"/>
                      <a:pt x="50" y="53"/>
                      <a:pt x="50" y="53"/>
                    </a:cubicBezTo>
                    <a:cubicBezTo>
                      <a:pt x="52" y="55"/>
                      <a:pt x="52" y="55"/>
                      <a:pt x="52" y="55"/>
                    </a:cubicBezTo>
                    <a:cubicBezTo>
                      <a:pt x="44" y="65"/>
                      <a:pt x="38" y="77"/>
                      <a:pt x="33" y="89"/>
                    </a:cubicBezTo>
                    <a:cubicBezTo>
                      <a:pt x="30" y="88"/>
                      <a:pt x="30" y="88"/>
                      <a:pt x="30" y="88"/>
                    </a:cubicBezTo>
                    <a:cubicBezTo>
                      <a:pt x="28" y="93"/>
                      <a:pt x="28" y="93"/>
                      <a:pt x="28" y="93"/>
                    </a:cubicBezTo>
                    <a:cubicBezTo>
                      <a:pt x="31" y="94"/>
                      <a:pt x="31" y="94"/>
                      <a:pt x="31" y="94"/>
                    </a:cubicBezTo>
                    <a:cubicBezTo>
                      <a:pt x="27" y="104"/>
                      <a:pt x="25" y="115"/>
                      <a:pt x="24" y="126"/>
                    </a:cubicBezTo>
                    <a:cubicBezTo>
                      <a:pt x="21" y="126"/>
                      <a:pt x="21" y="126"/>
                      <a:pt x="21" y="126"/>
                    </a:cubicBezTo>
                    <a:cubicBezTo>
                      <a:pt x="21" y="131"/>
                      <a:pt x="21" y="131"/>
                      <a:pt x="21" y="131"/>
                    </a:cubicBezTo>
                    <a:cubicBezTo>
                      <a:pt x="24" y="131"/>
                      <a:pt x="24" y="131"/>
                      <a:pt x="24" y="131"/>
                    </a:cubicBezTo>
                    <a:cubicBezTo>
                      <a:pt x="24" y="133"/>
                      <a:pt x="24" y="135"/>
                      <a:pt x="24" y="136"/>
                    </a:cubicBezTo>
                    <a:cubicBezTo>
                      <a:pt x="24" y="146"/>
                      <a:pt x="25" y="155"/>
                      <a:pt x="27" y="164"/>
                    </a:cubicBezTo>
                    <a:cubicBezTo>
                      <a:pt x="23" y="166"/>
                      <a:pt x="23" y="166"/>
                      <a:pt x="23" y="166"/>
                    </a:cubicBezTo>
                    <a:cubicBezTo>
                      <a:pt x="25" y="172"/>
                      <a:pt x="25" y="172"/>
                      <a:pt x="25" y="172"/>
                    </a:cubicBezTo>
                    <a:cubicBezTo>
                      <a:pt x="29" y="171"/>
                      <a:pt x="29" y="171"/>
                      <a:pt x="29" y="171"/>
                    </a:cubicBezTo>
                    <a:cubicBezTo>
                      <a:pt x="31" y="181"/>
                      <a:pt x="35" y="191"/>
                      <a:pt x="41" y="200"/>
                    </a:cubicBezTo>
                    <a:cubicBezTo>
                      <a:pt x="37" y="202"/>
                      <a:pt x="37" y="202"/>
                      <a:pt x="37" y="202"/>
                    </a:cubicBezTo>
                    <a:cubicBezTo>
                      <a:pt x="40" y="208"/>
                      <a:pt x="40" y="208"/>
                      <a:pt x="40" y="208"/>
                    </a:cubicBezTo>
                    <a:cubicBezTo>
                      <a:pt x="44" y="205"/>
                      <a:pt x="44" y="205"/>
                      <a:pt x="44" y="205"/>
                    </a:cubicBezTo>
                    <a:cubicBezTo>
                      <a:pt x="50" y="215"/>
                      <a:pt x="58" y="225"/>
                      <a:pt x="67" y="233"/>
                    </a:cubicBezTo>
                    <a:cubicBezTo>
                      <a:pt x="64" y="237"/>
                      <a:pt x="64" y="237"/>
                      <a:pt x="64" y="237"/>
                    </a:cubicBezTo>
                    <a:cubicBezTo>
                      <a:pt x="69" y="242"/>
                      <a:pt x="69" y="242"/>
                      <a:pt x="69" y="242"/>
                    </a:cubicBezTo>
                    <a:cubicBezTo>
                      <a:pt x="73" y="238"/>
                      <a:pt x="73" y="238"/>
                      <a:pt x="73" y="238"/>
                    </a:cubicBezTo>
                    <a:cubicBezTo>
                      <a:pt x="84" y="247"/>
                      <a:pt x="97" y="254"/>
                      <a:pt x="110" y="259"/>
                    </a:cubicBezTo>
                    <a:cubicBezTo>
                      <a:pt x="112" y="257"/>
                      <a:pt x="113" y="255"/>
                      <a:pt x="113" y="252"/>
                    </a:cubicBezTo>
                    <a:cubicBezTo>
                      <a:pt x="126" y="252"/>
                      <a:pt x="126" y="252"/>
                      <a:pt x="126" y="252"/>
                    </a:cubicBezTo>
                    <a:cubicBezTo>
                      <a:pt x="126" y="248"/>
                      <a:pt x="126" y="248"/>
                      <a:pt x="126" y="248"/>
                    </a:cubicBezTo>
                    <a:cubicBezTo>
                      <a:pt x="114" y="248"/>
                      <a:pt x="114" y="248"/>
                      <a:pt x="114" y="248"/>
                    </a:cubicBezTo>
                    <a:cubicBezTo>
                      <a:pt x="118" y="243"/>
                      <a:pt x="121" y="238"/>
                      <a:pt x="121" y="231"/>
                    </a:cubicBezTo>
                    <a:cubicBezTo>
                      <a:pt x="125" y="234"/>
                      <a:pt x="125" y="234"/>
                      <a:pt x="125" y="234"/>
                    </a:cubicBezTo>
                    <a:cubicBezTo>
                      <a:pt x="196" y="234"/>
                      <a:pt x="196" y="234"/>
                      <a:pt x="196" y="234"/>
                    </a:cubicBezTo>
                    <a:cubicBezTo>
                      <a:pt x="199" y="231"/>
                      <a:pt x="199" y="231"/>
                      <a:pt x="199" y="231"/>
                    </a:cubicBezTo>
                    <a:cubicBezTo>
                      <a:pt x="199" y="237"/>
                      <a:pt x="202" y="243"/>
                      <a:pt x="206" y="248"/>
                    </a:cubicBezTo>
                    <a:cubicBezTo>
                      <a:pt x="194" y="248"/>
                      <a:pt x="194" y="248"/>
                      <a:pt x="194" y="248"/>
                    </a:cubicBezTo>
                    <a:cubicBezTo>
                      <a:pt x="194" y="252"/>
                      <a:pt x="194" y="252"/>
                      <a:pt x="194" y="252"/>
                    </a:cubicBezTo>
                    <a:cubicBezTo>
                      <a:pt x="207" y="252"/>
                      <a:pt x="207" y="252"/>
                      <a:pt x="207" y="252"/>
                    </a:cubicBezTo>
                    <a:cubicBezTo>
                      <a:pt x="207" y="255"/>
                      <a:pt x="208" y="258"/>
                      <a:pt x="209" y="260"/>
                    </a:cubicBezTo>
                    <a:cubicBezTo>
                      <a:pt x="223" y="255"/>
                      <a:pt x="236" y="247"/>
                      <a:pt x="247" y="238"/>
                    </a:cubicBezTo>
                    <a:cubicBezTo>
                      <a:pt x="251" y="242"/>
                      <a:pt x="251" y="242"/>
                      <a:pt x="251" y="242"/>
                    </a:cubicBezTo>
                    <a:cubicBezTo>
                      <a:pt x="257" y="237"/>
                      <a:pt x="257" y="237"/>
                      <a:pt x="257" y="237"/>
                    </a:cubicBezTo>
                    <a:cubicBezTo>
                      <a:pt x="253" y="233"/>
                      <a:pt x="253" y="233"/>
                      <a:pt x="253" y="233"/>
                    </a:cubicBezTo>
                    <a:cubicBezTo>
                      <a:pt x="262" y="224"/>
                      <a:pt x="270" y="215"/>
                      <a:pt x="276" y="205"/>
                    </a:cubicBezTo>
                    <a:cubicBezTo>
                      <a:pt x="281" y="208"/>
                      <a:pt x="281" y="208"/>
                      <a:pt x="281" y="208"/>
                    </a:cubicBezTo>
                    <a:cubicBezTo>
                      <a:pt x="284" y="202"/>
                      <a:pt x="284" y="202"/>
                      <a:pt x="284" y="202"/>
                    </a:cubicBezTo>
                    <a:cubicBezTo>
                      <a:pt x="279" y="199"/>
                      <a:pt x="279" y="199"/>
                      <a:pt x="279" y="199"/>
                    </a:cubicBezTo>
                    <a:cubicBezTo>
                      <a:pt x="284" y="190"/>
                      <a:pt x="288" y="180"/>
                      <a:pt x="291" y="170"/>
                    </a:cubicBezTo>
                    <a:cubicBezTo>
                      <a:pt x="296" y="172"/>
                      <a:pt x="296" y="172"/>
                      <a:pt x="296" y="172"/>
                    </a:cubicBezTo>
                    <a:cubicBezTo>
                      <a:pt x="298" y="166"/>
                      <a:pt x="298" y="166"/>
                      <a:pt x="298" y="166"/>
                    </a:cubicBezTo>
                    <a:cubicBezTo>
                      <a:pt x="293" y="164"/>
                      <a:pt x="293" y="164"/>
                      <a:pt x="293" y="164"/>
                    </a:cubicBezTo>
                    <a:cubicBezTo>
                      <a:pt x="295" y="155"/>
                      <a:pt x="296" y="146"/>
                      <a:pt x="296" y="136"/>
                    </a:cubicBezTo>
                    <a:cubicBezTo>
                      <a:pt x="296" y="135"/>
                      <a:pt x="296" y="133"/>
                      <a:pt x="295" y="131"/>
                    </a:cubicBezTo>
                    <a:cubicBezTo>
                      <a:pt x="299" y="131"/>
                      <a:pt x="299" y="131"/>
                      <a:pt x="299" y="131"/>
                    </a:cubicBezTo>
                    <a:cubicBezTo>
                      <a:pt x="299" y="126"/>
                      <a:pt x="299" y="126"/>
                      <a:pt x="299" y="126"/>
                    </a:cubicBezTo>
                    <a:cubicBezTo>
                      <a:pt x="295" y="126"/>
                      <a:pt x="295" y="126"/>
                      <a:pt x="295" y="126"/>
                    </a:cubicBezTo>
                    <a:cubicBezTo>
                      <a:pt x="294" y="115"/>
                      <a:pt x="292" y="105"/>
                      <a:pt x="289" y="95"/>
                    </a:cubicBezTo>
                    <a:cubicBezTo>
                      <a:pt x="293" y="93"/>
                      <a:pt x="293" y="93"/>
                      <a:pt x="293" y="93"/>
                    </a:cubicBezTo>
                    <a:cubicBezTo>
                      <a:pt x="291" y="88"/>
                      <a:pt x="291" y="88"/>
                      <a:pt x="291" y="88"/>
                    </a:cubicBezTo>
                    <a:cubicBezTo>
                      <a:pt x="287" y="90"/>
                      <a:pt x="287" y="90"/>
                      <a:pt x="287" y="90"/>
                    </a:cubicBezTo>
                    <a:cubicBezTo>
                      <a:pt x="282" y="77"/>
                      <a:pt x="276" y="66"/>
                      <a:pt x="268" y="56"/>
                    </a:cubicBezTo>
                    <a:cubicBezTo>
                      <a:pt x="271" y="53"/>
                      <a:pt x="271" y="53"/>
                      <a:pt x="271" y="53"/>
                    </a:cubicBezTo>
                    <a:cubicBezTo>
                      <a:pt x="268" y="49"/>
                      <a:pt x="268" y="49"/>
                      <a:pt x="268" y="49"/>
                    </a:cubicBezTo>
                    <a:cubicBezTo>
                      <a:pt x="264" y="51"/>
                      <a:pt x="264" y="51"/>
                      <a:pt x="264" y="51"/>
                    </a:cubicBezTo>
                    <a:cubicBezTo>
                      <a:pt x="242" y="25"/>
                      <a:pt x="210" y="8"/>
                      <a:pt x="175" y="4"/>
                    </a:cubicBezTo>
                    <a:cubicBezTo>
                      <a:pt x="175" y="1"/>
                      <a:pt x="175" y="1"/>
                      <a:pt x="175" y="1"/>
                    </a:cubicBezTo>
                    <a:close/>
                    <a:moveTo>
                      <a:pt x="284" y="64"/>
                    </a:moveTo>
                    <a:cubicBezTo>
                      <a:pt x="282" y="65"/>
                      <a:pt x="282" y="65"/>
                      <a:pt x="282" y="65"/>
                    </a:cubicBezTo>
                    <a:cubicBezTo>
                      <a:pt x="284" y="67"/>
                      <a:pt x="284" y="67"/>
                      <a:pt x="284" y="67"/>
                    </a:cubicBezTo>
                    <a:cubicBezTo>
                      <a:pt x="285" y="66"/>
                      <a:pt x="285" y="66"/>
                      <a:pt x="285" y="66"/>
                    </a:cubicBezTo>
                    <a:cubicBezTo>
                      <a:pt x="284" y="64"/>
                      <a:pt x="284" y="64"/>
                      <a:pt x="284" y="64"/>
                    </a:cubicBezTo>
                    <a:close/>
                    <a:moveTo>
                      <a:pt x="302" y="107"/>
                    </a:moveTo>
                    <a:cubicBezTo>
                      <a:pt x="300" y="107"/>
                      <a:pt x="300" y="107"/>
                      <a:pt x="300" y="107"/>
                    </a:cubicBezTo>
                    <a:cubicBezTo>
                      <a:pt x="300" y="110"/>
                      <a:pt x="300" y="110"/>
                      <a:pt x="300" y="110"/>
                    </a:cubicBezTo>
                    <a:cubicBezTo>
                      <a:pt x="302" y="110"/>
                      <a:pt x="302" y="110"/>
                      <a:pt x="302" y="110"/>
                    </a:cubicBezTo>
                    <a:cubicBezTo>
                      <a:pt x="302" y="107"/>
                      <a:pt x="302" y="107"/>
                      <a:pt x="302" y="107"/>
                    </a:cubicBezTo>
                    <a:close/>
                    <a:moveTo>
                      <a:pt x="306" y="144"/>
                    </a:moveTo>
                    <a:cubicBezTo>
                      <a:pt x="303" y="144"/>
                      <a:pt x="303" y="144"/>
                      <a:pt x="303" y="144"/>
                    </a:cubicBezTo>
                    <a:cubicBezTo>
                      <a:pt x="303" y="148"/>
                      <a:pt x="303" y="148"/>
                      <a:pt x="303" y="148"/>
                    </a:cubicBezTo>
                    <a:cubicBezTo>
                      <a:pt x="306" y="148"/>
                      <a:pt x="306" y="148"/>
                      <a:pt x="306" y="148"/>
                    </a:cubicBezTo>
                    <a:cubicBezTo>
                      <a:pt x="306" y="144"/>
                      <a:pt x="306" y="144"/>
                      <a:pt x="306" y="144"/>
                    </a:cubicBezTo>
                    <a:close/>
                    <a:moveTo>
                      <a:pt x="295" y="187"/>
                    </a:moveTo>
                    <a:cubicBezTo>
                      <a:pt x="293" y="186"/>
                      <a:pt x="293" y="186"/>
                      <a:pt x="293" y="186"/>
                    </a:cubicBezTo>
                    <a:cubicBezTo>
                      <a:pt x="291" y="190"/>
                      <a:pt x="291" y="190"/>
                      <a:pt x="291" y="190"/>
                    </a:cubicBezTo>
                    <a:cubicBezTo>
                      <a:pt x="293" y="191"/>
                      <a:pt x="293" y="191"/>
                      <a:pt x="293" y="191"/>
                    </a:cubicBezTo>
                    <a:cubicBezTo>
                      <a:pt x="295" y="187"/>
                      <a:pt x="295" y="187"/>
                      <a:pt x="295" y="187"/>
                    </a:cubicBezTo>
                    <a:close/>
                    <a:moveTo>
                      <a:pt x="273" y="225"/>
                    </a:moveTo>
                    <a:cubicBezTo>
                      <a:pt x="271" y="224"/>
                      <a:pt x="271" y="224"/>
                      <a:pt x="271" y="224"/>
                    </a:cubicBezTo>
                    <a:cubicBezTo>
                      <a:pt x="268" y="227"/>
                      <a:pt x="268" y="227"/>
                      <a:pt x="268" y="227"/>
                    </a:cubicBezTo>
                    <a:cubicBezTo>
                      <a:pt x="270" y="229"/>
                      <a:pt x="270" y="229"/>
                      <a:pt x="270" y="229"/>
                    </a:cubicBezTo>
                    <a:cubicBezTo>
                      <a:pt x="273" y="225"/>
                      <a:pt x="273" y="225"/>
                      <a:pt x="273" y="225"/>
                    </a:cubicBezTo>
                    <a:close/>
                    <a:moveTo>
                      <a:pt x="25" y="186"/>
                    </a:moveTo>
                    <a:cubicBezTo>
                      <a:pt x="27" y="190"/>
                      <a:pt x="27" y="190"/>
                      <a:pt x="27" y="190"/>
                    </a:cubicBezTo>
                    <a:cubicBezTo>
                      <a:pt x="29" y="189"/>
                      <a:pt x="29" y="189"/>
                      <a:pt x="29" y="189"/>
                    </a:cubicBezTo>
                    <a:cubicBezTo>
                      <a:pt x="27" y="185"/>
                      <a:pt x="27" y="185"/>
                      <a:pt x="27" y="185"/>
                    </a:cubicBezTo>
                    <a:cubicBezTo>
                      <a:pt x="25" y="186"/>
                      <a:pt x="25" y="186"/>
                      <a:pt x="25" y="186"/>
                    </a:cubicBezTo>
                    <a:close/>
                    <a:moveTo>
                      <a:pt x="50" y="227"/>
                    </a:moveTo>
                    <a:cubicBezTo>
                      <a:pt x="52" y="230"/>
                      <a:pt x="52" y="230"/>
                      <a:pt x="52" y="230"/>
                    </a:cubicBezTo>
                    <a:cubicBezTo>
                      <a:pt x="54" y="228"/>
                      <a:pt x="54" y="228"/>
                      <a:pt x="54" y="228"/>
                    </a:cubicBezTo>
                    <a:cubicBezTo>
                      <a:pt x="51" y="225"/>
                      <a:pt x="51" y="225"/>
                      <a:pt x="51" y="225"/>
                    </a:cubicBezTo>
                    <a:cubicBezTo>
                      <a:pt x="50" y="227"/>
                      <a:pt x="50" y="227"/>
                      <a:pt x="50" y="227"/>
                    </a:cubicBezTo>
                    <a:close/>
                    <a:moveTo>
                      <a:pt x="36" y="66"/>
                    </a:moveTo>
                    <a:cubicBezTo>
                      <a:pt x="34" y="68"/>
                      <a:pt x="34" y="68"/>
                      <a:pt x="34" y="68"/>
                    </a:cubicBezTo>
                    <a:cubicBezTo>
                      <a:pt x="36" y="69"/>
                      <a:pt x="36" y="69"/>
                      <a:pt x="36" y="69"/>
                    </a:cubicBezTo>
                    <a:cubicBezTo>
                      <a:pt x="38" y="67"/>
                      <a:pt x="38" y="67"/>
                      <a:pt x="38" y="67"/>
                    </a:cubicBezTo>
                    <a:cubicBezTo>
                      <a:pt x="36" y="66"/>
                      <a:pt x="36" y="66"/>
                      <a:pt x="36" y="66"/>
                    </a:cubicBezTo>
                    <a:close/>
                    <a:moveTo>
                      <a:pt x="18" y="108"/>
                    </a:moveTo>
                    <a:cubicBezTo>
                      <a:pt x="18" y="111"/>
                      <a:pt x="18" y="111"/>
                      <a:pt x="18" y="111"/>
                    </a:cubicBezTo>
                    <a:cubicBezTo>
                      <a:pt x="20" y="112"/>
                      <a:pt x="20" y="112"/>
                      <a:pt x="20" y="112"/>
                    </a:cubicBezTo>
                    <a:cubicBezTo>
                      <a:pt x="21" y="108"/>
                      <a:pt x="21" y="108"/>
                      <a:pt x="21" y="108"/>
                    </a:cubicBezTo>
                    <a:cubicBezTo>
                      <a:pt x="18" y="108"/>
                      <a:pt x="18" y="108"/>
                      <a:pt x="18" y="108"/>
                    </a:cubicBezTo>
                    <a:close/>
                    <a:moveTo>
                      <a:pt x="15" y="145"/>
                    </a:moveTo>
                    <a:cubicBezTo>
                      <a:pt x="16" y="149"/>
                      <a:pt x="16" y="149"/>
                      <a:pt x="16" y="149"/>
                    </a:cubicBezTo>
                    <a:cubicBezTo>
                      <a:pt x="19" y="148"/>
                      <a:pt x="19" y="148"/>
                      <a:pt x="19" y="148"/>
                    </a:cubicBezTo>
                    <a:cubicBezTo>
                      <a:pt x="18" y="145"/>
                      <a:pt x="18" y="145"/>
                      <a:pt x="18" y="145"/>
                    </a:cubicBezTo>
                    <a:cubicBezTo>
                      <a:pt x="15" y="145"/>
                      <a:pt x="15" y="145"/>
                      <a:pt x="15" y="145"/>
                    </a:cubicBezTo>
                    <a:close/>
                    <a:moveTo>
                      <a:pt x="123" y="294"/>
                    </a:moveTo>
                    <a:cubicBezTo>
                      <a:pt x="138" y="294"/>
                      <a:pt x="138" y="294"/>
                      <a:pt x="138" y="294"/>
                    </a:cubicBezTo>
                    <a:cubicBezTo>
                      <a:pt x="138" y="285"/>
                      <a:pt x="138" y="285"/>
                      <a:pt x="138" y="285"/>
                    </a:cubicBezTo>
                    <a:cubicBezTo>
                      <a:pt x="136" y="278"/>
                      <a:pt x="126" y="276"/>
                      <a:pt x="123" y="285"/>
                    </a:cubicBezTo>
                    <a:cubicBezTo>
                      <a:pt x="123" y="294"/>
                      <a:pt x="123" y="294"/>
                      <a:pt x="123" y="294"/>
                    </a:cubicBezTo>
                    <a:close/>
                    <a:moveTo>
                      <a:pt x="148" y="294"/>
                    </a:moveTo>
                    <a:cubicBezTo>
                      <a:pt x="172" y="294"/>
                      <a:pt x="172" y="294"/>
                      <a:pt x="172" y="294"/>
                    </a:cubicBezTo>
                    <a:cubicBezTo>
                      <a:pt x="172" y="282"/>
                      <a:pt x="172" y="282"/>
                      <a:pt x="172" y="282"/>
                    </a:cubicBezTo>
                    <a:cubicBezTo>
                      <a:pt x="169" y="271"/>
                      <a:pt x="152" y="269"/>
                      <a:pt x="148" y="282"/>
                    </a:cubicBezTo>
                    <a:cubicBezTo>
                      <a:pt x="148" y="294"/>
                      <a:pt x="148" y="294"/>
                      <a:pt x="148" y="294"/>
                    </a:cubicBezTo>
                    <a:close/>
                    <a:moveTo>
                      <a:pt x="182" y="294"/>
                    </a:moveTo>
                    <a:cubicBezTo>
                      <a:pt x="197" y="294"/>
                      <a:pt x="197" y="294"/>
                      <a:pt x="197" y="294"/>
                    </a:cubicBezTo>
                    <a:cubicBezTo>
                      <a:pt x="197" y="285"/>
                      <a:pt x="197" y="285"/>
                      <a:pt x="197" y="285"/>
                    </a:cubicBezTo>
                    <a:cubicBezTo>
                      <a:pt x="195" y="278"/>
                      <a:pt x="184" y="276"/>
                      <a:pt x="182" y="285"/>
                    </a:cubicBezTo>
                    <a:lnTo>
                      <a:pt x="182"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0" name="íşľïďê"/>
              <p:cNvSpPr/>
              <p:nvPr/>
            </p:nvSpPr>
            <p:spPr bwMode="auto">
              <a:xfrm>
                <a:off x="3314700" y="3322638"/>
                <a:ext cx="88900" cy="76200"/>
              </a:xfrm>
              <a:custGeom>
                <a:avLst/>
                <a:gdLst>
                  <a:gd name="T0" fmla="*/ 4 w 27"/>
                  <a:gd name="T1" fmla="*/ 1 h 23"/>
                  <a:gd name="T2" fmla="*/ 5 w 27"/>
                  <a:gd name="T3" fmla="*/ 3 h 23"/>
                  <a:gd name="T4" fmla="*/ 4 w 27"/>
                  <a:gd name="T5" fmla="*/ 4 h 23"/>
                  <a:gd name="T6" fmla="*/ 2 w 27"/>
                  <a:gd name="T7" fmla="*/ 8 h 23"/>
                  <a:gd name="T8" fmla="*/ 11 w 27"/>
                  <a:gd name="T9" fmla="*/ 22 h 23"/>
                  <a:gd name="T10" fmla="*/ 25 w 27"/>
                  <a:gd name="T11" fmla="*/ 15 h 23"/>
                  <a:gd name="T12" fmla="*/ 19 w 27"/>
                  <a:gd name="T13" fmla="*/ 3 h 23"/>
                  <a:gd name="T14" fmla="*/ 19 w 27"/>
                  <a:gd name="T15" fmla="*/ 4 h 23"/>
                  <a:gd name="T16" fmla="*/ 25 w 27"/>
                  <a:gd name="T17" fmla="*/ 14 h 23"/>
                  <a:gd name="T18" fmla="*/ 12 w 27"/>
                  <a:gd name="T19" fmla="*/ 18 h 23"/>
                  <a:gd name="T20" fmla="*/ 3 w 27"/>
                  <a:gd name="T21" fmla="*/ 8 h 23"/>
                  <a:gd name="T22" fmla="*/ 12 w 27"/>
                  <a:gd name="T23" fmla="*/ 3 h 23"/>
                  <a:gd name="T24" fmla="*/ 12 w 27"/>
                  <a:gd name="T25" fmla="*/ 2 h 23"/>
                  <a:gd name="T26" fmla="*/ 4 w 27"/>
                  <a:gd name="T27" fmla="*/ 0 h 23"/>
                  <a:gd name="T28" fmla="*/ 4 w 27"/>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4" y="1"/>
                    </a:moveTo>
                    <a:cubicBezTo>
                      <a:pt x="5" y="1"/>
                      <a:pt x="5" y="2"/>
                      <a:pt x="5" y="3"/>
                    </a:cubicBezTo>
                    <a:cubicBezTo>
                      <a:pt x="5" y="3"/>
                      <a:pt x="5" y="3"/>
                      <a:pt x="4" y="4"/>
                    </a:cubicBezTo>
                    <a:cubicBezTo>
                      <a:pt x="3" y="5"/>
                      <a:pt x="2" y="7"/>
                      <a:pt x="2" y="8"/>
                    </a:cubicBezTo>
                    <a:cubicBezTo>
                      <a:pt x="0" y="15"/>
                      <a:pt x="4" y="20"/>
                      <a:pt x="11" y="22"/>
                    </a:cubicBezTo>
                    <a:cubicBezTo>
                      <a:pt x="18" y="23"/>
                      <a:pt x="23" y="21"/>
                      <a:pt x="25" y="15"/>
                    </a:cubicBezTo>
                    <a:cubicBezTo>
                      <a:pt x="27" y="9"/>
                      <a:pt x="25" y="5"/>
                      <a:pt x="19" y="3"/>
                    </a:cubicBezTo>
                    <a:cubicBezTo>
                      <a:pt x="19" y="4"/>
                      <a:pt x="19" y="4"/>
                      <a:pt x="19" y="4"/>
                    </a:cubicBezTo>
                    <a:cubicBezTo>
                      <a:pt x="24" y="6"/>
                      <a:pt x="26" y="10"/>
                      <a:pt x="25" y="14"/>
                    </a:cubicBezTo>
                    <a:cubicBezTo>
                      <a:pt x="23" y="19"/>
                      <a:pt x="19" y="20"/>
                      <a:pt x="12" y="18"/>
                    </a:cubicBezTo>
                    <a:cubicBezTo>
                      <a:pt x="4" y="16"/>
                      <a:pt x="1" y="13"/>
                      <a:pt x="3" y="8"/>
                    </a:cubicBezTo>
                    <a:cubicBezTo>
                      <a:pt x="4" y="5"/>
                      <a:pt x="7" y="3"/>
                      <a:pt x="12" y="3"/>
                    </a:cubicBezTo>
                    <a:cubicBezTo>
                      <a:pt x="12" y="2"/>
                      <a:pt x="12" y="2"/>
                      <a:pt x="12" y="2"/>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1" name="iŝľíḍê"/>
              <p:cNvSpPr/>
              <p:nvPr/>
            </p:nvSpPr>
            <p:spPr bwMode="auto">
              <a:xfrm>
                <a:off x="3338513" y="3209925"/>
                <a:ext cx="104775" cy="106363"/>
              </a:xfrm>
              <a:custGeom>
                <a:avLst/>
                <a:gdLst>
                  <a:gd name="T0" fmla="*/ 27 w 32"/>
                  <a:gd name="T1" fmla="*/ 22 h 32"/>
                  <a:gd name="T2" fmla="*/ 26 w 32"/>
                  <a:gd name="T3" fmla="*/ 22 h 32"/>
                  <a:gd name="T4" fmla="*/ 22 w 32"/>
                  <a:gd name="T5" fmla="*/ 24 h 32"/>
                  <a:gd name="T6" fmla="*/ 14 w 32"/>
                  <a:gd name="T7" fmla="*/ 21 h 32"/>
                  <a:gd name="T8" fmla="*/ 18 w 32"/>
                  <a:gd name="T9" fmla="*/ 11 h 32"/>
                  <a:gd name="T10" fmla="*/ 26 w 32"/>
                  <a:gd name="T11" fmla="*/ 14 h 32"/>
                  <a:gd name="T12" fmla="*/ 27 w 32"/>
                  <a:gd name="T13" fmla="*/ 18 h 32"/>
                  <a:gd name="T14" fmla="*/ 28 w 32"/>
                  <a:gd name="T15" fmla="*/ 19 h 32"/>
                  <a:gd name="T16" fmla="*/ 32 w 32"/>
                  <a:gd name="T17" fmla="*/ 9 h 32"/>
                  <a:gd name="T18" fmla="*/ 31 w 32"/>
                  <a:gd name="T19" fmla="*/ 9 h 32"/>
                  <a:gd name="T20" fmla="*/ 28 w 32"/>
                  <a:gd name="T21" fmla="*/ 11 h 32"/>
                  <a:gd name="T22" fmla="*/ 12 w 32"/>
                  <a:gd name="T23" fmla="*/ 4 h 32"/>
                  <a:gd name="T24" fmla="*/ 11 w 32"/>
                  <a:gd name="T25" fmla="*/ 1 h 32"/>
                  <a:gd name="T26" fmla="*/ 10 w 32"/>
                  <a:gd name="T27" fmla="*/ 0 h 32"/>
                  <a:gd name="T28" fmla="*/ 6 w 32"/>
                  <a:gd name="T29" fmla="*/ 9 h 32"/>
                  <a:gd name="T30" fmla="*/ 7 w 32"/>
                  <a:gd name="T31" fmla="*/ 10 h 32"/>
                  <a:gd name="T32" fmla="*/ 10 w 32"/>
                  <a:gd name="T33" fmla="*/ 8 h 32"/>
                  <a:gd name="T34" fmla="*/ 17 w 32"/>
                  <a:gd name="T35" fmla="*/ 11 h 32"/>
                  <a:gd name="T36" fmla="*/ 13 w 32"/>
                  <a:gd name="T37" fmla="*/ 20 h 32"/>
                  <a:gd name="T38" fmla="*/ 6 w 32"/>
                  <a:gd name="T39" fmla="*/ 17 h 32"/>
                  <a:gd name="T40" fmla="*/ 6 w 32"/>
                  <a:gd name="T41" fmla="*/ 13 h 32"/>
                  <a:gd name="T42" fmla="*/ 4 w 32"/>
                  <a:gd name="T43" fmla="*/ 13 h 32"/>
                  <a:gd name="T44" fmla="*/ 0 w 32"/>
                  <a:gd name="T45" fmla="*/ 22 h 32"/>
                  <a:gd name="T46" fmla="*/ 2 w 32"/>
                  <a:gd name="T47" fmla="*/ 23 h 32"/>
                  <a:gd name="T48" fmla="*/ 5 w 32"/>
                  <a:gd name="T49" fmla="*/ 21 h 32"/>
                  <a:gd name="T50" fmla="*/ 21 w 32"/>
                  <a:gd name="T51" fmla="*/ 27 h 32"/>
                  <a:gd name="T52" fmla="*/ 22 w 32"/>
                  <a:gd name="T53" fmla="*/ 31 h 32"/>
                  <a:gd name="T54" fmla="*/ 23 w 32"/>
                  <a:gd name="T55" fmla="*/ 32 h 32"/>
                  <a:gd name="T56" fmla="*/ 27 w 32"/>
                  <a:gd name="T5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
                    <a:moveTo>
                      <a:pt x="27" y="22"/>
                    </a:moveTo>
                    <a:cubicBezTo>
                      <a:pt x="26" y="22"/>
                      <a:pt x="26" y="22"/>
                      <a:pt x="26" y="22"/>
                    </a:cubicBezTo>
                    <a:cubicBezTo>
                      <a:pt x="25" y="24"/>
                      <a:pt x="24" y="25"/>
                      <a:pt x="22" y="24"/>
                    </a:cubicBezTo>
                    <a:cubicBezTo>
                      <a:pt x="14" y="21"/>
                      <a:pt x="14" y="21"/>
                      <a:pt x="14" y="21"/>
                    </a:cubicBezTo>
                    <a:cubicBezTo>
                      <a:pt x="18" y="11"/>
                      <a:pt x="18" y="11"/>
                      <a:pt x="18" y="11"/>
                    </a:cubicBezTo>
                    <a:cubicBezTo>
                      <a:pt x="26" y="14"/>
                      <a:pt x="26" y="14"/>
                      <a:pt x="26" y="14"/>
                    </a:cubicBezTo>
                    <a:cubicBezTo>
                      <a:pt x="28" y="15"/>
                      <a:pt x="28" y="16"/>
                      <a:pt x="27" y="18"/>
                    </a:cubicBezTo>
                    <a:cubicBezTo>
                      <a:pt x="28" y="19"/>
                      <a:pt x="28" y="19"/>
                      <a:pt x="28" y="19"/>
                    </a:cubicBezTo>
                    <a:cubicBezTo>
                      <a:pt x="32" y="9"/>
                      <a:pt x="32" y="9"/>
                      <a:pt x="32" y="9"/>
                    </a:cubicBezTo>
                    <a:cubicBezTo>
                      <a:pt x="31" y="9"/>
                      <a:pt x="31" y="9"/>
                      <a:pt x="31" y="9"/>
                    </a:cubicBezTo>
                    <a:cubicBezTo>
                      <a:pt x="30" y="11"/>
                      <a:pt x="29" y="12"/>
                      <a:pt x="28" y="11"/>
                    </a:cubicBezTo>
                    <a:cubicBezTo>
                      <a:pt x="12" y="4"/>
                      <a:pt x="12" y="4"/>
                      <a:pt x="12" y="4"/>
                    </a:cubicBezTo>
                    <a:cubicBezTo>
                      <a:pt x="10" y="4"/>
                      <a:pt x="10" y="3"/>
                      <a:pt x="11" y="1"/>
                    </a:cubicBezTo>
                    <a:cubicBezTo>
                      <a:pt x="10" y="0"/>
                      <a:pt x="10" y="0"/>
                      <a:pt x="10" y="0"/>
                    </a:cubicBezTo>
                    <a:cubicBezTo>
                      <a:pt x="6" y="9"/>
                      <a:pt x="6" y="9"/>
                      <a:pt x="6" y="9"/>
                    </a:cubicBezTo>
                    <a:cubicBezTo>
                      <a:pt x="7" y="10"/>
                      <a:pt x="7" y="10"/>
                      <a:pt x="7" y="10"/>
                    </a:cubicBezTo>
                    <a:cubicBezTo>
                      <a:pt x="8" y="8"/>
                      <a:pt x="9" y="7"/>
                      <a:pt x="10" y="8"/>
                    </a:cubicBezTo>
                    <a:cubicBezTo>
                      <a:pt x="17" y="11"/>
                      <a:pt x="17" y="11"/>
                      <a:pt x="17" y="11"/>
                    </a:cubicBezTo>
                    <a:cubicBezTo>
                      <a:pt x="13" y="20"/>
                      <a:pt x="13" y="20"/>
                      <a:pt x="13" y="20"/>
                    </a:cubicBezTo>
                    <a:cubicBezTo>
                      <a:pt x="6" y="17"/>
                      <a:pt x="6" y="17"/>
                      <a:pt x="6" y="17"/>
                    </a:cubicBezTo>
                    <a:cubicBezTo>
                      <a:pt x="5" y="17"/>
                      <a:pt x="4" y="15"/>
                      <a:pt x="6" y="13"/>
                    </a:cubicBezTo>
                    <a:cubicBezTo>
                      <a:pt x="4" y="13"/>
                      <a:pt x="4" y="13"/>
                      <a:pt x="4" y="13"/>
                    </a:cubicBezTo>
                    <a:cubicBezTo>
                      <a:pt x="0" y="22"/>
                      <a:pt x="0" y="22"/>
                      <a:pt x="0" y="22"/>
                    </a:cubicBezTo>
                    <a:cubicBezTo>
                      <a:pt x="2" y="23"/>
                      <a:pt x="2" y="23"/>
                      <a:pt x="2" y="23"/>
                    </a:cubicBezTo>
                    <a:cubicBezTo>
                      <a:pt x="2" y="20"/>
                      <a:pt x="3" y="20"/>
                      <a:pt x="5" y="21"/>
                    </a:cubicBezTo>
                    <a:cubicBezTo>
                      <a:pt x="21" y="27"/>
                      <a:pt x="21" y="27"/>
                      <a:pt x="21" y="27"/>
                    </a:cubicBezTo>
                    <a:cubicBezTo>
                      <a:pt x="22" y="28"/>
                      <a:pt x="23" y="29"/>
                      <a:pt x="22" y="31"/>
                    </a:cubicBezTo>
                    <a:cubicBezTo>
                      <a:pt x="23" y="32"/>
                      <a:pt x="23" y="32"/>
                      <a:pt x="23" y="32"/>
                    </a:cubicBez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2" name="îṥḻiḓe"/>
              <p:cNvSpPr/>
              <p:nvPr/>
            </p:nvSpPr>
            <p:spPr bwMode="auto">
              <a:xfrm>
                <a:off x="3400425" y="3148013"/>
                <a:ext cx="88900" cy="73025"/>
              </a:xfrm>
              <a:custGeom>
                <a:avLst/>
                <a:gdLst>
                  <a:gd name="T0" fmla="*/ 20 w 27"/>
                  <a:gd name="T1" fmla="*/ 14 h 22"/>
                  <a:gd name="T2" fmla="*/ 19 w 27"/>
                  <a:gd name="T3" fmla="*/ 14 h 22"/>
                  <a:gd name="T4" fmla="*/ 16 w 27"/>
                  <a:gd name="T5" fmla="*/ 16 h 22"/>
                  <a:gd name="T6" fmla="*/ 14 w 27"/>
                  <a:gd name="T7" fmla="*/ 14 h 22"/>
                  <a:gd name="T8" fmla="*/ 12 w 27"/>
                  <a:gd name="T9" fmla="*/ 12 h 22"/>
                  <a:gd name="T10" fmla="*/ 16 w 27"/>
                  <a:gd name="T11" fmla="*/ 5 h 22"/>
                  <a:gd name="T12" fmla="*/ 22 w 27"/>
                  <a:gd name="T13" fmla="*/ 6 h 22"/>
                  <a:gd name="T14" fmla="*/ 22 w 27"/>
                  <a:gd name="T15" fmla="*/ 9 h 22"/>
                  <a:gd name="T16" fmla="*/ 23 w 27"/>
                  <a:gd name="T17" fmla="*/ 9 h 22"/>
                  <a:gd name="T18" fmla="*/ 27 w 27"/>
                  <a:gd name="T19" fmla="*/ 1 h 22"/>
                  <a:gd name="T20" fmla="*/ 26 w 27"/>
                  <a:gd name="T21" fmla="*/ 0 h 22"/>
                  <a:gd name="T22" fmla="*/ 21 w 27"/>
                  <a:gd name="T23" fmla="*/ 2 h 22"/>
                  <a:gd name="T24" fmla="*/ 0 w 27"/>
                  <a:gd name="T25" fmla="*/ 0 h 22"/>
                  <a:gd name="T26" fmla="*/ 0 w 27"/>
                  <a:gd name="T27" fmla="*/ 1 h 22"/>
                  <a:gd name="T28" fmla="*/ 13 w 27"/>
                  <a:gd name="T29" fmla="*/ 16 h 22"/>
                  <a:gd name="T30" fmla="*/ 15 w 27"/>
                  <a:gd name="T31" fmla="*/ 22 h 22"/>
                  <a:gd name="T32" fmla="*/ 16 w 27"/>
                  <a:gd name="T33" fmla="*/ 22 h 22"/>
                  <a:gd name="T34" fmla="*/ 20 w 27"/>
                  <a:gd name="T35" fmla="*/ 14 h 22"/>
                  <a:gd name="T36" fmla="*/ 11 w 27"/>
                  <a:gd name="T37" fmla="*/ 11 h 22"/>
                  <a:gd name="T38" fmla="*/ 4 w 27"/>
                  <a:gd name="T39" fmla="*/ 4 h 22"/>
                  <a:gd name="T40" fmla="*/ 14 w 27"/>
                  <a:gd name="T41" fmla="*/ 5 h 22"/>
                  <a:gd name="T42" fmla="*/ 11 w 27"/>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2">
                    <a:moveTo>
                      <a:pt x="20" y="14"/>
                    </a:moveTo>
                    <a:cubicBezTo>
                      <a:pt x="19" y="14"/>
                      <a:pt x="19" y="14"/>
                      <a:pt x="19" y="14"/>
                    </a:cubicBezTo>
                    <a:cubicBezTo>
                      <a:pt x="18" y="16"/>
                      <a:pt x="17" y="17"/>
                      <a:pt x="16" y="16"/>
                    </a:cubicBezTo>
                    <a:cubicBezTo>
                      <a:pt x="15" y="16"/>
                      <a:pt x="15" y="15"/>
                      <a:pt x="14" y="14"/>
                    </a:cubicBezTo>
                    <a:cubicBezTo>
                      <a:pt x="13" y="13"/>
                      <a:pt x="12" y="13"/>
                      <a:pt x="12" y="12"/>
                    </a:cubicBezTo>
                    <a:cubicBezTo>
                      <a:pt x="16" y="5"/>
                      <a:pt x="16" y="5"/>
                      <a:pt x="16" y="5"/>
                    </a:cubicBezTo>
                    <a:cubicBezTo>
                      <a:pt x="19" y="5"/>
                      <a:pt x="21" y="5"/>
                      <a:pt x="22" y="6"/>
                    </a:cubicBezTo>
                    <a:cubicBezTo>
                      <a:pt x="23" y="6"/>
                      <a:pt x="23" y="7"/>
                      <a:pt x="22" y="9"/>
                    </a:cubicBezTo>
                    <a:cubicBezTo>
                      <a:pt x="23" y="9"/>
                      <a:pt x="23" y="9"/>
                      <a:pt x="23" y="9"/>
                    </a:cubicBezTo>
                    <a:cubicBezTo>
                      <a:pt x="27" y="1"/>
                      <a:pt x="27" y="1"/>
                      <a:pt x="27" y="1"/>
                    </a:cubicBezTo>
                    <a:cubicBezTo>
                      <a:pt x="26" y="0"/>
                      <a:pt x="26" y="0"/>
                      <a:pt x="26" y="0"/>
                    </a:cubicBezTo>
                    <a:cubicBezTo>
                      <a:pt x="25" y="2"/>
                      <a:pt x="24" y="3"/>
                      <a:pt x="21" y="2"/>
                    </a:cubicBezTo>
                    <a:cubicBezTo>
                      <a:pt x="0" y="0"/>
                      <a:pt x="0" y="0"/>
                      <a:pt x="0" y="0"/>
                    </a:cubicBezTo>
                    <a:cubicBezTo>
                      <a:pt x="0" y="1"/>
                      <a:pt x="0" y="1"/>
                      <a:pt x="0" y="1"/>
                    </a:cubicBezTo>
                    <a:cubicBezTo>
                      <a:pt x="13" y="16"/>
                      <a:pt x="13" y="16"/>
                      <a:pt x="13" y="16"/>
                    </a:cubicBezTo>
                    <a:cubicBezTo>
                      <a:pt x="15" y="18"/>
                      <a:pt x="16" y="20"/>
                      <a:pt x="15" y="22"/>
                    </a:cubicBezTo>
                    <a:cubicBezTo>
                      <a:pt x="16" y="22"/>
                      <a:pt x="16" y="22"/>
                      <a:pt x="16" y="22"/>
                    </a:cubicBezTo>
                    <a:cubicBezTo>
                      <a:pt x="20" y="14"/>
                      <a:pt x="20" y="14"/>
                      <a:pt x="20" y="14"/>
                    </a:cubicBezTo>
                    <a:close/>
                    <a:moveTo>
                      <a:pt x="11" y="11"/>
                    </a:moveTo>
                    <a:cubicBezTo>
                      <a:pt x="4" y="4"/>
                      <a:pt x="4" y="4"/>
                      <a:pt x="4" y="4"/>
                    </a:cubicBezTo>
                    <a:cubicBezTo>
                      <a:pt x="14" y="5"/>
                      <a:pt x="14" y="5"/>
                      <a:pt x="14" y="5"/>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3" name="iSľíḓè"/>
              <p:cNvSpPr/>
              <p:nvPr/>
            </p:nvSpPr>
            <p:spPr bwMode="auto">
              <a:xfrm>
                <a:off x="3436938" y="3022600"/>
                <a:ext cx="106363" cy="107950"/>
              </a:xfrm>
              <a:custGeom>
                <a:avLst/>
                <a:gdLst>
                  <a:gd name="T0" fmla="*/ 0 w 32"/>
                  <a:gd name="T1" fmla="*/ 18 h 33"/>
                  <a:gd name="T2" fmla="*/ 1 w 32"/>
                  <a:gd name="T3" fmla="*/ 19 h 33"/>
                  <a:gd name="T4" fmla="*/ 2 w 32"/>
                  <a:gd name="T5" fmla="*/ 18 h 33"/>
                  <a:gd name="T6" fmla="*/ 4 w 32"/>
                  <a:gd name="T7" fmla="*/ 17 h 33"/>
                  <a:gd name="T8" fmla="*/ 19 w 32"/>
                  <a:gd name="T9" fmla="*/ 28 h 33"/>
                  <a:gd name="T10" fmla="*/ 18 w 32"/>
                  <a:gd name="T11" fmla="*/ 32 h 33"/>
                  <a:gd name="T12" fmla="*/ 19 w 32"/>
                  <a:gd name="T13" fmla="*/ 33 h 33"/>
                  <a:gd name="T14" fmla="*/ 25 w 32"/>
                  <a:gd name="T15" fmla="*/ 26 h 33"/>
                  <a:gd name="T16" fmla="*/ 24 w 32"/>
                  <a:gd name="T17" fmla="*/ 25 h 33"/>
                  <a:gd name="T18" fmla="*/ 20 w 32"/>
                  <a:gd name="T19" fmla="*/ 27 h 33"/>
                  <a:gd name="T20" fmla="*/ 7 w 32"/>
                  <a:gd name="T21" fmla="*/ 17 h 33"/>
                  <a:gd name="T22" fmla="*/ 7 w 32"/>
                  <a:gd name="T23" fmla="*/ 17 h 33"/>
                  <a:gd name="T24" fmla="*/ 31 w 32"/>
                  <a:gd name="T25" fmla="*/ 18 h 33"/>
                  <a:gd name="T26" fmla="*/ 32 w 32"/>
                  <a:gd name="T27" fmla="*/ 17 h 33"/>
                  <a:gd name="T28" fmla="*/ 15 w 32"/>
                  <a:gd name="T29" fmla="*/ 4 h 33"/>
                  <a:gd name="T30" fmla="*/ 15 w 32"/>
                  <a:gd name="T31" fmla="*/ 1 h 33"/>
                  <a:gd name="T32" fmla="*/ 14 w 32"/>
                  <a:gd name="T33" fmla="*/ 0 h 33"/>
                  <a:gd name="T34" fmla="*/ 9 w 32"/>
                  <a:gd name="T35" fmla="*/ 6 h 33"/>
                  <a:gd name="T36" fmla="*/ 10 w 32"/>
                  <a:gd name="T37" fmla="*/ 7 h 33"/>
                  <a:gd name="T38" fmla="*/ 14 w 32"/>
                  <a:gd name="T39" fmla="*/ 5 h 33"/>
                  <a:gd name="T40" fmla="*/ 26 w 32"/>
                  <a:gd name="T41" fmla="*/ 14 h 33"/>
                  <a:gd name="T42" fmla="*/ 26 w 32"/>
                  <a:gd name="T43" fmla="*/ 14 h 33"/>
                  <a:gd name="T44" fmla="*/ 4 w 32"/>
                  <a:gd name="T45" fmla="*/ 14 h 33"/>
                  <a:gd name="T46" fmla="*/ 0 w 32"/>
                  <a:gd name="T4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3">
                    <a:moveTo>
                      <a:pt x="0" y="18"/>
                    </a:moveTo>
                    <a:cubicBezTo>
                      <a:pt x="1" y="19"/>
                      <a:pt x="1" y="19"/>
                      <a:pt x="1" y="19"/>
                    </a:cubicBezTo>
                    <a:cubicBezTo>
                      <a:pt x="2" y="18"/>
                      <a:pt x="2" y="18"/>
                      <a:pt x="2" y="18"/>
                    </a:cubicBezTo>
                    <a:cubicBezTo>
                      <a:pt x="3" y="17"/>
                      <a:pt x="3" y="17"/>
                      <a:pt x="4" y="17"/>
                    </a:cubicBezTo>
                    <a:cubicBezTo>
                      <a:pt x="19" y="28"/>
                      <a:pt x="19" y="28"/>
                      <a:pt x="19" y="28"/>
                    </a:cubicBezTo>
                    <a:cubicBezTo>
                      <a:pt x="20" y="29"/>
                      <a:pt x="20" y="30"/>
                      <a:pt x="18" y="32"/>
                    </a:cubicBezTo>
                    <a:cubicBezTo>
                      <a:pt x="19" y="33"/>
                      <a:pt x="19" y="33"/>
                      <a:pt x="19" y="33"/>
                    </a:cubicBezTo>
                    <a:cubicBezTo>
                      <a:pt x="25" y="26"/>
                      <a:pt x="25" y="26"/>
                      <a:pt x="25" y="26"/>
                    </a:cubicBezTo>
                    <a:cubicBezTo>
                      <a:pt x="24" y="25"/>
                      <a:pt x="24" y="25"/>
                      <a:pt x="24" y="25"/>
                    </a:cubicBezTo>
                    <a:cubicBezTo>
                      <a:pt x="22" y="28"/>
                      <a:pt x="21" y="28"/>
                      <a:pt x="20" y="27"/>
                    </a:cubicBezTo>
                    <a:cubicBezTo>
                      <a:pt x="7" y="17"/>
                      <a:pt x="7" y="17"/>
                      <a:pt x="7" y="17"/>
                    </a:cubicBezTo>
                    <a:cubicBezTo>
                      <a:pt x="7" y="17"/>
                      <a:pt x="7" y="17"/>
                      <a:pt x="7" y="17"/>
                    </a:cubicBezTo>
                    <a:cubicBezTo>
                      <a:pt x="31" y="18"/>
                      <a:pt x="31" y="18"/>
                      <a:pt x="31" y="18"/>
                    </a:cubicBezTo>
                    <a:cubicBezTo>
                      <a:pt x="32" y="17"/>
                      <a:pt x="32" y="17"/>
                      <a:pt x="32" y="17"/>
                    </a:cubicBezTo>
                    <a:cubicBezTo>
                      <a:pt x="15" y="4"/>
                      <a:pt x="15" y="4"/>
                      <a:pt x="15" y="4"/>
                    </a:cubicBezTo>
                    <a:cubicBezTo>
                      <a:pt x="14" y="3"/>
                      <a:pt x="14" y="2"/>
                      <a:pt x="15" y="1"/>
                    </a:cubicBezTo>
                    <a:cubicBezTo>
                      <a:pt x="14" y="0"/>
                      <a:pt x="14" y="0"/>
                      <a:pt x="14" y="0"/>
                    </a:cubicBezTo>
                    <a:cubicBezTo>
                      <a:pt x="9" y="6"/>
                      <a:pt x="9" y="6"/>
                      <a:pt x="9" y="6"/>
                    </a:cubicBezTo>
                    <a:cubicBezTo>
                      <a:pt x="10" y="7"/>
                      <a:pt x="10" y="7"/>
                      <a:pt x="10" y="7"/>
                    </a:cubicBezTo>
                    <a:cubicBezTo>
                      <a:pt x="12" y="5"/>
                      <a:pt x="13" y="4"/>
                      <a:pt x="14" y="5"/>
                    </a:cubicBezTo>
                    <a:cubicBezTo>
                      <a:pt x="26" y="14"/>
                      <a:pt x="26" y="14"/>
                      <a:pt x="26" y="14"/>
                    </a:cubicBezTo>
                    <a:cubicBezTo>
                      <a:pt x="26" y="14"/>
                      <a:pt x="26" y="14"/>
                      <a:pt x="26" y="14"/>
                    </a:cubicBezTo>
                    <a:cubicBezTo>
                      <a:pt x="4" y="14"/>
                      <a:pt x="4" y="14"/>
                      <a:pt x="4" y="14"/>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4" name="iS1îdè"/>
              <p:cNvSpPr/>
              <p:nvPr/>
            </p:nvSpPr>
            <p:spPr bwMode="auto">
              <a:xfrm>
                <a:off x="3519488" y="2946400"/>
                <a:ext cx="92075" cy="88900"/>
              </a:xfrm>
              <a:custGeom>
                <a:avLst/>
                <a:gdLst>
                  <a:gd name="T0" fmla="*/ 15 w 28"/>
                  <a:gd name="T1" fmla="*/ 14 h 27"/>
                  <a:gd name="T2" fmla="*/ 15 w 28"/>
                  <a:gd name="T3" fmla="*/ 15 h 27"/>
                  <a:gd name="T4" fmla="*/ 21 w 28"/>
                  <a:gd name="T5" fmla="*/ 14 h 27"/>
                  <a:gd name="T6" fmla="*/ 21 w 28"/>
                  <a:gd name="T7" fmla="*/ 22 h 27"/>
                  <a:gd name="T8" fmla="*/ 9 w 28"/>
                  <a:gd name="T9" fmla="*/ 19 h 27"/>
                  <a:gd name="T10" fmla="*/ 5 w 28"/>
                  <a:gd name="T11" fmla="*/ 6 h 27"/>
                  <a:gd name="T12" fmla="*/ 16 w 28"/>
                  <a:gd name="T13" fmla="*/ 6 h 27"/>
                  <a:gd name="T14" fmla="*/ 17 w 28"/>
                  <a:gd name="T15" fmla="*/ 5 h 27"/>
                  <a:gd name="T16" fmla="*/ 11 w 28"/>
                  <a:gd name="T17" fmla="*/ 0 h 27"/>
                  <a:gd name="T18" fmla="*/ 10 w 28"/>
                  <a:gd name="T19" fmla="*/ 0 h 27"/>
                  <a:gd name="T20" fmla="*/ 10 w 28"/>
                  <a:gd name="T21" fmla="*/ 2 h 27"/>
                  <a:gd name="T22" fmla="*/ 9 w 28"/>
                  <a:gd name="T23" fmla="*/ 3 h 27"/>
                  <a:gd name="T24" fmla="*/ 4 w 28"/>
                  <a:gd name="T25" fmla="*/ 5 h 27"/>
                  <a:gd name="T26" fmla="*/ 6 w 28"/>
                  <a:gd name="T27" fmla="*/ 22 h 27"/>
                  <a:gd name="T28" fmla="*/ 22 w 28"/>
                  <a:gd name="T29" fmla="*/ 23 h 27"/>
                  <a:gd name="T30" fmla="*/ 25 w 28"/>
                  <a:gd name="T31" fmla="*/ 18 h 27"/>
                  <a:gd name="T32" fmla="*/ 25 w 28"/>
                  <a:gd name="T33" fmla="*/ 17 h 27"/>
                  <a:gd name="T34" fmla="*/ 27 w 28"/>
                  <a:gd name="T35" fmla="*/ 17 h 27"/>
                  <a:gd name="T36" fmla="*/ 28 w 28"/>
                  <a:gd name="T37" fmla="*/ 17 h 27"/>
                  <a:gd name="T38" fmla="*/ 22 w 28"/>
                  <a:gd name="T39" fmla="*/ 11 h 27"/>
                  <a:gd name="T40" fmla="*/ 23 w 28"/>
                  <a:gd name="T41" fmla="*/ 7 h 27"/>
                  <a:gd name="T42" fmla="*/ 22 w 28"/>
                  <a:gd name="T43" fmla="*/ 6 h 27"/>
                  <a:gd name="T44" fmla="*/ 15 w 28"/>
                  <a:gd name="T4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7">
                    <a:moveTo>
                      <a:pt x="15" y="14"/>
                    </a:moveTo>
                    <a:cubicBezTo>
                      <a:pt x="15" y="15"/>
                      <a:pt x="15" y="15"/>
                      <a:pt x="15" y="15"/>
                    </a:cubicBezTo>
                    <a:cubicBezTo>
                      <a:pt x="17" y="12"/>
                      <a:pt x="19" y="12"/>
                      <a:pt x="21" y="14"/>
                    </a:cubicBezTo>
                    <a:cubicBezTo>
                      <a:pt x="24" y="17"/>
                      <a:pt x="24" y="20"/>
                      <a:pt x="21" y="22"/>
                    </a:cubicBezTo>
                    <a:cubicBezTo>
                      <a:pt x="18" y="25"/>
                      <a:pt x="13" y="24"/>
                      <a:pt x="9" y="19"/>
                    </a:cubicBezTo>
                    <a:cubicBezTo>
                      <a:pt x="3" y="14"/>
                      <a:pt x="2" y="9"/>
                      <a:pt x="5" y="6"/>
                    </a:cubicBezTo>
                    <a:cubicBezTo>
                      <a:pt x="8" y="3"/>
                      <a:pt x="12" y="3"/>
                      <a:pt x="16" y="6"/>
                    </a:cubicBezTo>
                    <a:cubicBezTo>
                      <a:pt x="17" y="5"/>
                      <a:pt x="17" y="5"/>
                      <a:pt x="17" y="5"/>
                    </a:cubicBezTo>
                    <a:cubicBezTo>
                      <a:pt x="11" y="0"/>
                      <a:pt x="11" y="0"/>
                      <a:pt x="11" y="0"/>
                    </a:cubicBezTo>
                    <a:cubicBezTo>
                      <a:pt x="10" y="0"/>
                      <a:pt x="10" y="0"/>
                      <a:pt x="10" y="0"/>
                    </a:cubicBezTo>
                    <a:cubicBezTo>
                      <a:pt x="11" y="1"/>
                      <a:pt x="11" y="2"/>
                      <a:pt x="10" y="2"/>
                    </a:cubicBezTo>
                    <a:cubicBezTo>
                      <a:pt x="10" y="2"/>
                      <a:pt x="9" y="2"/>
                      <a:pt x="9" y="3"/>
                    </a:cubicBezTo>
                    <a:cubicBezTo>
                      <a:pt x="7" y="3"/>
                      <a:pt x="6" y="4"/>
                      <a:pt x="4" y="5"/>
                    </a:cubicBezTo>
                    <a:cubicBezTo>
                      <a:pt x="0" y="10"/>
                      <a:pt x="0" y="16"/>
                      <a:pt x="6" y="22"/>
                    </a:cubicBezTo>
                    <a:cubicBezTo>
                      <a:pt x="11" y="27"/>
                      <a:pt x="17" y="27"/>
                      <a:pt x="22" y="23"/>
                    </a:cubicBezTo>
                    <a:cubicBezTo>
                      <a:pt x="23" y="22"/>
                      <a:pt x="24" y="20"/>
                      <a:pt x="25" y="18"/>
                    </a:cubicBezTo>
                    <a:cubicBezTo>
                      <a:pt x="25" y="17"/>
                      <a:pt x="25" y="17"/>
                      <a:pt x="25" y="17"/>
                    </a:cubicBezTo>
                    <a:cubicBezTo>
                      <a:pt x="25" y="17"/>
                      <a:pt x="26" y="17"/>
                      <a:pt x="27" y="17"/>
                    </a:cubicBezTo>
                    <a:cubicBezTo>
                      <a:pt x="28" y="17"/>
                      <a:pt x="28" y="17"/>
                      <a:pt x="28" y="17"/>
                    </a:cubicBezTo>
                    <a:cubicBezTo>
                      <a:pt x="22" y="11"/>
                      <a:pt x="22" y="11"/>
                      <a:pt x="22" y="11"/>
                    </a:cubicBezTo>
                    <a:cubicBezTo>
                      <a:pt x="21" y="10"/>
                      <a:pt x="21" y="9"/>
                      <a:pt x="23" y="7"/>
                    </a:cubicBezTo>
                    <a:cubicBezTo>
                      <a:pt x="22" y="6"/>
                      <a:pt x="22" y="6"/>
                      <a:pt x="22" y="6"/>
                    </a:cubicBezTo>
                    <a:lnTo>
                      <a:pt x="1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5" name="ïṣḷîḓe"/>
              <p:cNvSpPr/>
              <p:nvPr/>
            </p:nvSpPr>
            <p:spPr bwMode="auto">
              <a:xfrm>
                <a:off x="3736975" y="2816225"/>
                <a:ext cx="76200" cy="93663"/>
              </a:xfrm>
              <a:custGeom>
                <a:avLst/>
                <a:gdLst>
                  <a:gd name="T0" fmla="*/ 9 w 23"/>
                  <a:gd name="T1" fmla="*/ 24 h 28"/>
                  <a:gd name="T2" fmla="*/ 8 w 23"/>
                  <a:gd name="T3" fmla="*/ 23 h 28"/>
                  <a:gd name="T4" fmla="*/ 4 w 23"/>
                  <a:gd name="T5" fmla="*/ 23 h 28"/>
                  <a:gd name="T6" fmla="*/ 4 w 23"/>
                  <a:gd name="T7" fmla="*/ 20 h 28"/>
                  <a:gd name="T8" fmla="*/ 3 w 23"/>
                  <a:gd name="T9" fmla="*/ 18 h 28"/>
                  <a:gd name="T10" fmla="*/ 11 w 23"/>
                  <a:gd name="T11" fmla="*/ 14 h 28"/>
                  <a:gd name="T12" fmla="*/ 15 w 23"/>
                  <a:gd name="T13" fmla="*/ 18 h 28"/>
                  <a:gd name="T14" fmla="*/ 13 w 23"/>
                  <a:gd name="T15" fmla="*/ 21 h 28"/>
                  <a:gd name="T16" fmla="*/ 14 w 23"/>
                  <a:gd name="T17" fmla="*/ 22 h 28"/>
                  <a:gd name="T18" fmla="*/ 23 w 23"/>
                  <a:gd name="T19" fmla="*/ 18 h 28"/>
                  <a:gd name="T20" fmla="*/ 22 w 23"/>
                  <a:gd name="T21" fmla="*/ 16 h 28"/>
                  <a:gd name="T22" fmla="*/ 17 w 23"/>
                  <a:gd name="T23" fmla="*/ 15 h 28"/>
                  <a:gd name="T24" fmla="*/ 2 w 23"/>
                  <a:gd name="T25" fmla="*/ 0 h 28"/>
                  <a:gd name="T26" fmla="*/ 1 w 23"/>
                  <a:gd name="T27" fmla="*/ 1 h 28"/>
                  <a:gd name="T28" fmla="*/ 2 w 23"/>
                  <a:gd name="T29" fmla="*/ 22 h 28"/>
                  <a:gd name="T30" fmla="*/ 0 w 23"/>
                  <a:gd name="T31" fmla="*/ 27 h 28"/>
                  <a:gd name="T32" fmla="*/ 1 w 23"/>
                  <a:gd name="T33" fmla="*/ 28 h 28"/>
                  <a:gd name="T34" fmla="*/ 9 w 23"/>
                  <a:gd name="T35" fmla="*/ 24 h 28"/>
                  <a:gd name="T36" fmla="*/ 3 w 23"/>
                  <a:gd name="T37" fmla="*/ 16 h 28"/>
                  <a:gd name="T38" fmla="*/ 3 w 23"/>
                  <a:gd name="T39" fmla="*/ 6 h 28"/>
                  <a:gd name="T40" fmla="*/ 10 w 23"/>
                  <a:gd name="T41" fmla="*/ 13 h 28"/>
                  <a:gd name="T42" fmla="*/ 3 w 23"/>
                  <a:gd name="T4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8">
                    <a:moveTo>
                      <a:pt x="9" y="24"/>
                    </a:moveTo>
                    <a:cubicBezTo>
                      <a:pt x="8" y="23"/>
                      <a:pt x="8" y="23"/>
                      <a:pt x="8" y="23"/>
                    </a:cubicBezTo>
                    <a:cubicBezTo>
                      <a:pt x="6" y="24"/>
                      <a:pt x="5" y="24"/>
                      <a:pt x="4" y="23"/>
                    </a:cubicBezTo>
                    <a:cubicBezTo>
                      <a:pt x="4" y="22"/>
                      <a:pt x="4" y="22"/>
                      <a:pt x="4" y="20"/>
                    </a:cubicBezTo>
                    <a:cubicBezTo>
                      <a:pt x="4" y="19"/>
                      <a:pt x="4" y="18"/>
                      <a:pt x="3" y="18"/>
                    </a:cubicBezTo>
                    <a:cubicBezTo>
                      <a:pt x="11" y="14"/>
                      <a:pt x="11" y="14"/>
                      <a:pt x="11" y="14"/>
                    </a:cubicBezTo>
                    <a:cubicBezTo>
                      <a:pt x="13" y="16"/>
                      <a:pt x="15" y="17"/>
                      <a:pt x="15" y="18"/>
                    </a:cubicBezTo>
                    <a:cubicBezTo>
                      <a:pt x="16" y="19"/>
                      <a:pt x="15" y="20"/>
                      <a:pt x="13" y="21"/>
                    </a:cubicBezTo>
                    <a:cubicBezTo>
                      <a:pt x="14" y="22"/>
                      <a:pt x="14" y="22"/>
                      <a:pt x="14" y="22"/>
                    </a:cubicBezTo>
                    <a:cubicBezTo>
                      <a:pt x="23" y="18"/>
                      <a:pt x="23" y="18"/>
                      <a:pt x="23" y="18"/>
                    </a:cubicBezTo>
                    <a:cubicBezTo>
                      <a:pt x="22" y="16"/>
                      <a:pt x="22" y="16"/>
                      <a:pt x="22" y="16"/>
                    </a:cubicBezTo>
                    <a:cubicBezTo>
                      <a:pt x="20" y="18"/>
                      <a:pt x="19" y="17"/>
                      <a:pt x="17" y="15"/>
                    </a:cubicBezTo>
                    <a:cubicBezTo>
                      <a:pt x="2" y="0"/>
                      <a:pt x="2" y="0"/>
                      <a:pt x="2" y="0"/>
                    </a:cubicBezTo>
                    <a:cubicBezTo>
                      <a:pt x="1" y="1"/>
                      <a:pt x="1" y="1"/>
                      <a:pt x="1" y="1"/>
                    </a:cubicBezTo>
                    <a:cubicBezTo>
                      <a:pt x="2" y="22"/>
                      <a:pt x="2" y="22"/>
                      <a:pt x="2" y="22"/>
                    </a:cubicBezTo>
                    <a:cubicBezTo>
                      <a:pt x="3" y="24"/>
                      <a:pt x="2" y="26"/>
                      <a:pt x="0" y="27"/>
                    </a:cubicBezTo>
                    <a:cubicBezTo>
                      <a:pt x="1" y="28"/>
                      <a:pt x="1" y="28"/>
                      <a:pt x="1" y="28"/>
                    </a:cubicBezTo>
                    <a:cubicBezTo>
                      <a:pt x="9" y="24"/>
                      <a:pt x="9" y="24"/>
                      <a:pt x="9" y="24"/>
                    </a:cubicBezTo>
                    <a:close/>
                    <a:moveTo>
                      <a:pt x="3" y="16"/>
                    </a:moveTo>
                    <a:cubicBezTo>
                      <a:pt x="3" y="6"/>
                      <a:pt x="3" y="6"/>
                      <a:pt x="3" y="6"/>
                    </a:cubicBezTo>
                    <a:cubicBezTo>
                      <a:pt x="10" y="13"/>
                      <a:pt x="10" y="13"/>
                      <a:pt x="10" y="13"/>
                    </a:cubicBezTo>
                    <a:lnTo>
                      <a:pt x="3"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6" name="ïŝḻiḑe"/>
              <p:cNvSpPr/>
              <p:nvPr/>
            </p:nvSpPr>
            <p:spPr bwMode="auto">
              <a:xfrm>
                <a:off x="3813175" y="2770188"/>
                <a:ext cx="85725" cy="96838"/>
              </a:xfrm>
              <a:custGeom>
                <a:avLst/>
                <a:gdLst>
                  <a:gd name="T0" fmla="*/ 0 w 26"/>
                  <a:gd name="T1" fmla="*/ 6 h 29"/>
                  <a:gd name="T2" fmla="*/ 0 w 26"/>
                  <a:gd name="T3" fmla="*/ 7 h 29"/>
                  <a:gd name="T4" fmla="*/ 2 w 26"/>
                  <a:gd name="T5" fmla="*/ 7 h 29"/>
                  <a:gd name="T6" fmla="*/ 4 w 26"/>
                  <a:gd name="T7" fmla="*/ 8 h 29"/>
                  <a:gd name="T8" fmla="*/ 9 w 26"/>
                  <a:gd name="T9" fmla="*/ 25 h 29"/>
                  <a:gd name="T10" fmla="*/ 6 w 26"/>
                  <a:gd name="T11" fmla="*/ 28 h 29"/>
                  <a:gd name="T12" fmla="*/ 6 w 26"/>
                  <a:gd name="T13" fmla="*/ 29 h 29"/>
                  <a:gd name="T14" fmla="*/ 15 w 26"/>
                  <a:gd name="T15" fmla="*/ 27 h 29"/>
                  <a:gd name="T16" fmla="*/ 14 w 26"/>
                  <a:gd name="T17" fmla="*/ 26 h 29"/>
                  <a:gd name="T18" fmla="*/ 10 w 26"/>
                  <a:gd name="T19" fmla="*/ 25 h 29"/>
                  <a:gd name="T20" fmla="*/ 6 w 26"/>
                  <a:gd name="T21" fmla="*/ 9 h 29"/>
                  <a:gd name="T22" fmla="*/ 6 w 26"/>
                  <a:gd name="T23" fmla="*/ 9 h 29"/>
                  <a:gd name="T24" fmla="*/ 24 w 26"/>
                  <a:gd name="T25" fmla="*/ 25 h 29"/>
                  <a:gd name="T26" fmla="*/ 26 w 26"/>
                  <a:gd name="T27" fmla="*/ 25 h 29"/>
                  <a:gd name="T28" fmla="*/ 21 w 26"/>
                  <a:gd name="T29" fmla="*/ 4 h 29"/>
                  <a:gd name="T30" fmla="*/ 23 w 26"/>
                  <a:gd name="T31" fmla="*/ 1 h 29"/>
                  <a:gd name="T32" fmla="*/ 23 w 26"/>
                  <a:gd name="T33" fmla="*/ 0 h 29"/>
                  <a:gd name="T34" fmla="*/ 15 w 26"/>
                  <a:gd name="T35" fmla="*/ 2 h 29"/>
                  <a:gd name="T36" fmla="*/ 15 w 26"/>
                  <a:gd name="T37" fmla="*/ 3 h 29"/>
                  <a:gd name="T38" fmla="*/ 19 w 26"/>
                  <a:gd name="T39" fmla="*/ 5 h 29"/>
                  <a:gd name="T40" fmla="*/ 23 w 26"/>
                  <a:gd name="T41" fmla="*/ 19 h 29"/>
                  <a:gd name="T42" fmla="*/ 23 w 26"/>
                  <a:gd name="T43" fmla="*/ 19 h 29"/>
                  <a:gd name="T44" fmla="*/ 6 w 26"/>
                  <a:gd name="T45" fmla="*/ 4 h 29"/>
                  <a:gd name="T46" fmla="*/ 0 w 26"/>
                  <a:gd name="T4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9">
                    <a:moveTo>
                      <a:pt x="0" y="6"/>
                    </a:moveTo>
                    <a:cubicBezTo>
                      <a:pt x="0" y="7"/>
                      <a:pt x="0" y="7"/>
                      <a:pt x="0" y="7"/>
                    </a:cubicBezTo>
                    <a:cubicBezTo>
                      <a:pt x="1" y="7"/>
                      <a:pt x="2" y="7"/>
                      <a:pt x="2" y="7"/>
                    </a:cubicBezTo>
                    <a:cubicBezTo>
                      <a:pt x="3" y="7"/>
                      <a:pt x="4" y="7"/>
                      <a:pt x="4" y="8"/>
                    </a:cubicBezTo>
                    <a:cubicBezTo>
                      <a:pt x="9" y="25"/>
                      <a:pt x="9" y="25"/>
                      <a:pt x="9" y="25"/>
                    </a:cubicBezTo>
                    <a:cubicBezTo>
                      <a:pt x="9" y="27"/>
                      <a:pt x="8" y="28"/>
                      <a:pt x="6" y="28"/>
                    </a:cubicBezTo>
                    <a:cubicBezTo>
                      <a:pt x="6" y="29"/>
                      <a:pt x="6" y="29"/>
                      <a:pt x="6" y="29"/>
                    </a:cubicBezTo>
                    <a:cubicBezTo>
                      <a:pt x="15" y="27"/>
                      <a:pt x="15" y="27"/>
                      <a:pt x="15" y="27"/>
                    </a:cubicBezTo>
                    <a:cubicBezTo>
                      <a:pt x="14" y="26"/>
                      <a:pt x="14" y="26"/>
                      <a:pt x="14" y="26"/>
                    </a:cubicBezTo>
                    <a:cubicBezTo>
                      <a:pt x="12" y="27"/>
                      <a:pt x="10" y="27"/>
                      <a:pt x="10" y="25"/>
                    </a:cubicBezTo>
                    <a:cubicBezTo>
                      <a:pt x="6" y="9"/>
                      <a:pt x="6" y="9"/>
                      <a:pt x="6" y="9"/>
                    </a:cubicBezTo>
                    <a:cubicBezTo>
                      <a:pt x="6" y="9"/>
                      <a:pt x="6" y="9"/>
                      <a:pt x="6" y="9"/>
                    </a:cubicBezTo>
                    <a:cubicBezTo>
                      <a:pt x="24" y="25"/>
                      <a:pt x="24" y="25"/>
                      <a:pt x="24" y="25"/>
                    </a:cubicBezTo>
                    <a:cubicBezTo>
                      <a:pt x="26" y="25"/>
                      <a:pt x="26" y="25"/>
                      <a:pt x="26" y="25"/>
                    </a:cubicBezTo>
                    <a:cubicBezTo>
                      <a:pt x="21" y="4"/>
                      <a:pt x="21" y="4"/>
                      <a:pt x="21" y="4"/>
                    </a:cubicBezTo>
                    <a:cubicBezTo>
                      <a:pt x="20" y="3"/>
                      <a:pt x="21" y="2"/>
                      <a:pt x="23" y="1"/>
                    </a:cubicBezTo>
                    <a:cubicBezTo>
                      <a:pt x="23" y="0"/>
                      <a:pt x="23" y="0"/>
                      <a:pt x="23" y="0"/>
                    </a:cubicBezTo>
                    <a:cubicBezTo>
                      <a:pt x="15" y="2"/>
                      <a:pt x="15" y="2"/>
                      <a:pt x="15" y="2"/>
                    </a:cubicBezTo>
                    <a:cubicBezTo>
                      <a:pt x="15" y="3"/>
                      <a:pt x="15" y="3"/>
                      <a:pt x="15" y="3"/>
                    </a:cubicBezTo>
                    <a:cubicBezTo>
                      <a:pt x="18" y="3"/>
                      <a:pt x="19" y="3"/>
                      <a:pt x="19" y="5"/>
                    </a:cubicBezTo>
                    <a:cubicBezTo>
                      <a:pt x="23" y="19"/>
                      <a:pt x="23" y="19"/>
                      <a:pt x="23" y="19"/>
                    </a:cubicBezTo>
                    <a:cubicBezTo>
                      <a:pt x="23" y="19"/>
                      <a:pt x="23" y="19"/>
                      <a:pt x="23" y="19"/>
                    </a:cubicBezTo>
                    <a:cubicBezTo>
                      <a:pt x="6" y="4"/>
                      <a:pt x="6" y="4"/>
                      <a:pt x="6" y="4"/>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7" name="îśḻîďe"/>
              <p:cNvSpPr/>
              <p:nvPr/>
            </p:nvSpPr>
            <p:spPr bwMode="auto">
              <a:xfrm>
                <a:off x="4008438" y="2763838"/>
                <a:ext cx="82550" cy="85725"/>
              </a:xfrm>
              <a:custGeom>
                <a:avLst/>
                <a:gdLst>
                  <a:gd name="T0" fmla="*/ 11 w 25"/>
                  <a:gd name="T1" fmla="*/ 1 h 26"/>
                  <a:gd name="T2" fmla="*/ 0 w 25"/>
                  <a:gd name="T3" fmla="*/ 0 h 26"/>
                  <a:gd name="T4" fmla="*/ 0 w 25"/>
                  <a:gd name="T5" fmla="*/ 1 h 26"/>
                  <a:gd name="T6" fmla="*/ 3 w 25"/>
                  <a:gd name="T7" fmla="*/ 4 h 26"/>
                  <a:gd name="T8" fmla="*/ 2 w 25"/>
                  <a:gd name="T9" fmla="*/ 18 h 26"/>
                  <a:gd name="T10" fmla="*/ 10 w 25"/>
                  <a:gd name="T11" fmla="*/ 25 h 26"/>
                  <a:gd name="T12" fmla="*/ 19 w 25"/>
                  <a:gd name="T13" fmla="*/ 19 h 26"/>
                  <a:gd name="T14" fmla="*/ 21 w 25"/>
                  <a:gd name="T15" fmla="*/ 7 h 26"/>
                  <a:gd name="T16" fmla="*/ 25 w 25"/>
                  <a:gd name="T17" fmla="*/ 4 h 26"/>
                  <a:gd name="T18" fmla="*/ 25 w 25"/>
                  <a:gd name="T19" fmla="*/ 2 h 26"/>
                  <a:gd name="T20" fmla="*/ 16 w 25"/>
                  <a:gd name="T21" fmla="*/ 2 h 26"/>
                  <a:gd name="T22" fmla="*/ 16 w 25"/>
                  <a:gd name="T23" fmla="*/ 3 h 26"/>
                  <a:gd name="T24" fmla="*/ 19 w 25"/>
                  <a:gd name="T25" fmla="*/ 6 h 26"/>
                  <a:gd name="T26" fmla="*/ 18 w 25"/>
                  <a:gd name="T27" fmla="*/ 18 h 26"/>
                  <a:gd name="T28" fmla="*/ 10 w 25"/>
                  <a:gd name="T29" fmla="*/ 25 h 26"/>
                  <a:gd name="T30" fmla="*/ 5 w 25"/>
                  <a:gd name="T31" fmla="*/ 18 h 26"/>
                  <a:gd name="T32" fmla="*/ 7 w 25"/>
                  <a:gd name="T33" fmla="*/ 4 h 26"/>
                  <a:gd name="T34" fmla="*/ 10 w 25"/>
                  <a:gd name="T35" fmla="*/ 2 h 26"/>
                  <a:gd name="T36" fmla="*/ 11 w 25"/>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6">
                    <a:moveTo>
                      <a:pt x="11" y="1"/>
                    </a:moveTo>
                    <a:cubicBezTo>
                      <a:pt x="0" y="0"/>
                      <a:pt x="0" y="0"/>
                      <a:pt x="0" y="0"/>
                    </a:cubicBezTo>
                    <a:cubicBezTo>
                      <a:pt x="0" y="1"/>
                      <a:pt x="0" y="1"/>
                      <a:pt x="0" y="1"/>
                    </a:cubicBezTo>
                    <a:cubicBezTo>
                      <a:pt x="3" y="1"/>
                      <a:pt x="4" y="2"/>
                      <a:pt x="3" y="4"/>
                    </a:cubicBezTo>
                    <a:cubicBezTo>
                      <a:pt x="2" y="18"/>
                      <a:pt x="2" y="18"/>
                      <a:pt x="2" y="18"/>
                    </a:cubicBezTo>
                    <a:cubicBezTo>
                      <a:pt x="1" y="22"/>
                      <a:pt x="4" y="25"/>
                      <a:pt x="10" y="25"/>
                    </a:cubicBezTo>
                    <a:cubicBezTo>
                      <a:pt x="15" y="26"/>
                      <a:pt x="19" y="24"/>
                      <a:pt x="19" y="19"/>
                    </a:cubicBezTo>
                    <a:cubicBezTo>
                      <a:pt x="21" y="7"/>
                      <a:pt x="21" y="7"/>
                      <a:pt x="21" y="7"/>
                    </a:cubicBezTo>
                    <a:cubicBezTo>
                      <a:pt x="21" y="4"/>
                      <a:pt x="22" y="3"/>
                      <a:pt x="25" y="4"/>
                    </a:cubicBezTo>
                    <a:cubicBezTo>
                      <a:pt x="25" y="2"/>
                      <a:pt x="25" y="2"/>
                      <a:pt x="25" y="2"/>
                    </a:cubicBezTo>
                    <a:cubicBezTo>
                      <a:pt x="16" y="2"/>
                      <a:pt x="16" y="2"/>
                      <a:pt x="16" y="2"/>
                    </a:cubicBezTo>
                    <a:cubicBezTo>
                      <a:pt x="16" y="3"/>
                      <a:pt x="16" y="3"/>
                      <a:pt x="16" y="3"/>
                    </a:cubicBezTo>
                    <a:cubicBezTo>
                      <a:pt x="19" y="3"/>
                      <a:pt x="20" y="4"/>
                      <a:pt x="19" y="6"/>
                    </a:cubicBezTo>
                    <a:cubicBezTo>
                      <a:pt x="18" y="18"/>
                      <a:pt x="18" y="18"/>
                      <a:pt x="18" y="18"/>
                    </a:cubicBezTo>
                    <a:cubicBezTo>
                      <a:pt x="18" y="23"/>
                      <a:pt x="15" y="25"/>
                      <a:pt x="10" y="25"/>
                    </a:cubicBezTo>
                    <a:cubicBezTo>
                      <a:pt x="7" y="24"/>
                      <a:pt x="5" y="22"/>
                      <a:pt x="5" y="18"/>
                    </a:cubicBezTo>
                    <a:cubicBezTo>
                      <a:pt x="7" y="4"/>
                      <a:pt x="7" y="4"/>
                      <a:pt x="7" y="4"/>
                    </a:cubicBezTo>
                    <a:cubicBezTo>
                      <a:pt x="7" y="2"/>
                      <a:pt x="8" y="2"/>
                      <a:pt x="10" y="2"/>
                    </a:cubicBez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8" name="î$1îḓê"/>
              <p:cNvSpPr/>
              <p:nvPr/>
            </p:nvSpPr>
            <p:spPr bwMode="auto">
              <a:xfrm>
                <a:off x="4106863" y="2779713"/>
                <a:ext cx="95250" cy="96838"/>
              </a:xfrm>
              <a:custGeom>
                <a:avLst/>
                <a:gdLst>
                  <a:gd name="T0" fmla="*/ 7 w 29"/>
                  <a:gd name="T1" fmla="*/ 0 h 29"/>
                  <a:gd name="T2" fmla="*/ 6 w 29"/>
                  <a:gd name="T3" fmla="*/ 1 h 29"/>
                  <a:gd name="T4" fmla="*/ 8 w 29"/>
                  <a:gd name="T5" fmla="*/ 2 h 29"/>
                  <a:gd name="T6" fmla="*/ 9 w 29"/>
                  <a:gd name="T7" fmla="*/ 3 h 29"/>
                  <a:gd name="T8" fmla="*/ 4 w 29"/>
                  <a:gd name="T9" fmla="*/ 21 h 29"/>
                  <a:gd name="T10" fmla="*/ 0 w 29"/>
                  <a:gd name="T11" fmla="*/ 22 h 29"/>
                  <a:gd name="T12" fmla="*/ 0 w 29"/>
                  <a:gd name="T13" fmla="*/ 23 h 29"/>
                  <a:gd name="T14" fmla="*/ 8 w 29"/>
                  <a:gd name="T15" fmla="*/ 26 h 29"/>
                  <a:gd name="T16" fmla="*/ 8 w 29"/>
                  <a:gd name="T17" fmla="*/ 25 h 29"/>
                  <a:gd name="T18" fmla="*/ 6 w 29"/>
                  <a:gd name="T19" fmla="*/ 21 h 29"/>
                  <a:gd name="T20" fmla="*/ 10 w 29"/>
                  <a:gd name="T21" fmla="*/ 6 h 29"/>
                  <a:gd name="T22" fmla="*/ 10 w 29"/>
                  <a:gd name="T23" fmla="*/ 6 h 29"/>
                  <a:gd name="T24" fmla="*/ 18 w 29"/>
                  <a:gd name="T25" fmla="*/ 29 h 29"/>
                  <a:gd name="T26" fmla="*/ 19 w 29"/>
                  <a:gd name="T27" fmla="*/ 29 h 29"/>
                  <a:gd name="T28" fmla="*/ 25 w 29"/>
                  <a:gd name="T29" fmla="*/ 9 h 29"/>
                  <a:gd name="T30" fmla="*/ 29 w 29"/>
                  <a:gd name="T31" fmla="*/ 8 h 29"/>
                  <a:gd name="T32" fmla="*/ 29 w 29"/>
                  <a:gd name="T33" fmla="*/ 7 h 29"/>
                  <a:gd name="T34" fmla="*/ 21 w 29"/>
                  <a:gd name="T35" fmla="*/ 4 h 29"/>
                  <a:gd name="T36" fmla="*/ 21 w 29"/>
                  <a:gd name="T37" fmla="*/ 6 h 29"/>
                  <a:gd name="T38" fmla="*/ 24 w 29"/>
                  <a:gd name="T39" fmla="*/ 9 h 29"/>
                  <a:gd name="T40" fmla="*/ 19 w 29"/>
                  <a:gd name="T41" fmla="*/ 23 h 29"/>
                  <a:gd name="T42" fmla="*/ 19 w 29"/>
                  <a:gd name="T43" fmla="*/ 23 h 29"/>
                  <a:gd name="T44" fmla="*/ 13 w 29"/>
                  <a:gd name="T45" fmla="*/ 2 h 29"/>
                  <a:gd name="T46" fmla="*/ 7 w 29"/>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9">
                    <a:moveTo>
                      <a:pt x="7" y="0"/>
                    </a:moveTo>
                    <a:cubicBezTo>
                      <a:pt x="6" y="1"/>
                      <a:pt x="6" y="1"/>
                      <a:pt x="6" y="1"/>
                    </a:cubicBezTo>
                    <a:cubicBezTo>
                      <a:pt x="7" y="1"/>
                      <a:pt x="8" y="2"/>
                      <a:pt x="8" y="2"/>
                    </a:cubicBezTo>
                    <a:cubicBezTo>
                      <a:pt x="9" y="2"/>
                      <a:pt x="9" y="3"/>
                      <a:pt x="9" y="3"/>
                    </a:cubicBezTo>
                    <a:cubicBezTo>
                      <a:pt x="4" y="21"/>
                      <a:pt x="4" y="21"/>
                      <a:pt x="4" y="21"/>
                    </a:cubicBezTo>
                    <a:cubicBezTo>
                      <a:pt x="4" y="22"/>
                      <a:pt x="3" y="23"/>
                      <a:pt x="0" y="22"/>
                    </a:cubicBezTo>
                    <a:cubicBezTo>
                      <a:pt x="0" y="23"/>
                      <a:pt x="0" y="23"/>
                      <a:pt x="0" y="23"/>
                    </a:cubicBezTo>
                    <a:cubicBezTo>
                      <a:pt x="8" y="26"/>
                      <a:pt x="8" y="26"/>
                      <a:pt x="8" y="26"/>
                    </a:cubicBezTo>
                    <a:cubicBezTo>
                      <a:pt x="8" y="25"/>
                      <a:pt x="8" y="25"/>
                      <a:pt x="8" y="25"/>
                    </a:cubicBezTo>
                    <a:cubicBezTo>
                      <a:pt x="6" y="24"/>
                      <a:pt x="5" y="23"/>
                      <a:pt x="6" y="21"/>
                    </a:cubicBezTo>
                    <a:cubicBezTo>
                      <a:pt x="10" y="6"/>
                      <a:pt x="10" y="6"/>
                      <a:pt x="10" y="6"/>
                    </a:cubicBezTo>
                    <a:cubicBezTo>
                      <a:pt x="10" y="6"/>
                      <a:pt x="10" y="6"/>
                      <a:pt x="10" y="6"/>
                    </a:cubicBezTo>
                    <a:cubicBezTo>
                      <a:pt x="18" y="29"/>
                      <a:pt x="18" y="29"/>
                      <a:pt x="18" y="29"/>
                    </a:cubicBezTo>
                    <a:cubicBezTo>
                      <a:pt x="19" y="29"/>
                      <a:pt x="19" y="29"/>
                      <a:pt x="19" y="29"/>
                    </a:cubicBezTo>
                    <a:cubicBezTo>
                      <a:pt x="25" y="9"/>
                      <a:pt x="25" y="9"/>
                      <a:pt x="25" y="9"/>
                    </a:cubicBezTo>
                    <a:cubicBezTo>
                      <a:pt x="26" y="8"/>
                      <a:pt x="27" y="7"/>
                      <a:pt x="29" y="8"/>
                    </a:cubicBezTo>
                    <a:cubicBezTo>
                      <a:pt x="29" y="7"/>
                      <a:pt x="29" y="7"/>
                      <a:pt x="29" y="7"/>
                    </a:cubicBezTo>
                    <a:cubicBezTo>
                      <a:pt x="21" y="4"/>
                      <a:pt x="21" y="4"/>
                      <a:pt x="21" y="4"/>
                    </a:cubicBezTo>
                    <a:cubicBezTo>
                      <a:pt x="21" y="6"/>
                      <a:pt x="21" y="6"/>
                      <a:pt x="21" y="6"/>
                    </a:cubicBezTo>
                    <a:cubicBezTo>
                      <a:pt x="24" y="6"/>
                      <a:pt x="24" y="7"/>
                      <a:pt x="24" y="9"/>
                    </a:cubicBezTo>
                    <a:cubicBezTo>
                      <a:pt x="19" y="23"/>
                      <a:pt x="19" y="23"/>
                      <a:pt x="19" y="23"/>
                    </a:cubicBezTo>
                    <a:cubicBezTo>
                      <a:pt x="19" y="23"/>
                      <a:pt x="19" y="23"/>
                      <a:pt x="19" y="23"/>
                    </a:cubicBezTo>
                    <a:cubicBezTo>
                      <a:pt x="13" y="2"/>
                      <a:pt x="13" y="2"/>
                      <a:pt x="13" y="2"/>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49" name="ïSlïďê"/>
              <p:cNvSpPr/>
              <p:nvPr/>
            </p:nvSpPr>
            <p:spPr bwMode="auto">
              <a:xfrm>
                <a:off x="4202113" y="2819400"/>
                <a:ext cx="69850" cy="87313"/>
              </a:xfrm>
              <a:custGeom>
                <a:avLst/>
                <a:gdLst>
                  <a:gd name="T0" fmla="*/ 11 w 21"/>
                  <a:gd name="T1" fmla="*/ 0 h 26"/>
                  <a:gd name="T2" fmla="*/ 11 w 21"/>
                  <a:gd name="T3" fmla="*/ 1 h 26"/>
                  <a:gd name="T4" fmla="*/ 13 w 21"/>
                  <a:gd name="T5" fmla="*/ 5 h 26"/>
                  <a:gd name="T6" fmla="*/ 5 w 21"/>
                  <a:gd name="T7" fmla="*/ 20 h 26"/>
                  <a:gd name="T8" fmla="*/ 1 w 21"/>
                  <a:gd name="T9" fmla="*/ 20 h 26"/>
                  <a:gd name="T10" fmla="*/ 0 w 21"/>
                  <a:gd name="T11" fmla="*/ 21 h 26"/>
                  <a:gd name="T12" fmla="*/ 9 w 21"/>
                  <a:gd name="T13" fmla="*/ 26 h 26"/>
                  <a:gd name="T14" fmla="*/ 10 w 21"/>
                  <a:gd name="T15" fmla="*/ 25 h 26"/>
                  <a:gd name="T16" fmla="*/ 8 w 21"/>
                  <a:gd name="T17" fmla="*/ 22 h 26"/>
                  <a:gd name="T18" fmla="*/ 16 w 21"/>
                  <a:gd name="T19" fmla="*/ 6 h 26"/>
                  <a:gd name="T20" fmla="*/ 20 w 21"/>
                  <a:gd name="T21" fmla="*/ 6 h 26"/>
                  <a:gd name="T22" fmla="*/ 21 w 21"/>
                  <a:gd name="T23" fmla="*/ 5 h 26"/>
                  <a:gd name="T24" fmla="*/ 11 w 21"/>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6">
                    <a:moveTo>
                      <a:pt x="11" y="0"/>
                    </a:moveTo>
                    <a:cubicBezTo>
                      <a:pt x="11" y="1"/>
                      <a:pt x="11" y="1"/>
                      <a:pt x="11" y="1"/>
                    </a:cubicBezTo>
                    <a:cubicBezTo>
                      <a:pt x="13" y="2"/>
                      <a:pt x="14" y="3"/>
                      <a:pt x="13" y="5"/>
                    </a:cubicBezTo>
                    <a:cubicBezTo>
                      <a:pt x="5" y="20"/>
                      <a:pt x="5" y="20"/>
                      <a:pt x="5" y="20"/>
                    </a:cubicBezTo>
                    <a:cubicBezTo>
                      <a:pt x="4" y="21"/>
                      <a:pt x="3" y="22"/>
                      <a:pt x="1" y="20"/>
                    </a:cubicBezTo>
                    <a:cubicBezTo>
                      <a:pt x="0" y="21"/>
                      <a:pt x="0" y="21"/>
                      <a:pt x="0" y="21"/>
                    </a:cubicBezTo>
                    <a:cubicBezTo>
                      <a:pt x="9" y="26"/>
                      <a:pt x="9" y="26"/>
                      <a:pt x="9" y="26"/>
                    </a:cubicBezTo>
                    <a:cubicBezTo>
                      <a:pt x="10" y="25"/>
                      <a:pt x="10" y="25"/>
                      <a:pt x="10" y="25"/>
                    </a:cubicBezTo>
                    <a:cubicBezTo>
                      <a:pt x="8" y="24"/>
                      <a:pt x="7" y="23"/>
                      <a:pt x="8" y="22"/>
                    </a:cubicBezTo>
                    <a:cubicBezTo>
                      <a:pt x="16" y="6"/>
                      <a:pt x="16" y="6"/>
                      <a:pt x="16" y="6"/>
                    </a:cubicBezTo>
                    <a:cubicBezTo>
                      <a:pt x="17" y="5"/>
                      <a:pt x="18" y="5"/>
                      <a:pt x="20" y="6"/>
                    </a:cubicBezTo>
                    <a:cubicBezTo>
                      <a:pt x="21" y="5"/>
                      <a:pt x="21" y="5"/>
                      <a:pt x="21" y="5"/>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0" name="ïṡļiḑê"/>
              <p:cNvSpPr/>
              <p:nvPr/>
            </p:nvSpPr>
            <p:spPr bwMode="auto">
              <a:xfrm>
                <a:off x="4281488" y="2849563"/>
                <a:ext cx="76200" cy="88900"/>
              </a:xfrm>
              <a:custGeom>
                <a:avLst/>
                <a:gdLst>
                  <a:gd name="T0" fmla="*/ 4 w 23"/>
                  <a:gd name="T1" fmla="*/ 1 h 27"/>
                  <a:gd name="T2" fmla="*/ 5 w 23"/>
                  <a:gd name="T3" fmla="*/ 5 h 27"/>
                  <a:gd name="T4" fmla="*/ 0 w 23"/>
                  <a:gd name="T5" fmla="*/ 26 h 27"/>
                  <a:gd name="T6" fmla="*/ 1 w 23"/>
                  <a:gd name="T7" fmla="*/ 27 h 27"/>
                  <a:gd name="T8" fmla="*/ 18 w 23"/>
                  <a:gd name="T9" fmla="*/ 13 h 27"/>
                  <a:gd name="T10" fmla="*/ 22 w 23"/>
                  <a:gd name="T11" fmla="*/ 13 h 27"/>
                  <a:gd name="T12" fmla="*/ 23 w 23"/>
                  <a:gd name="T13" fmla="*/ 12 h 27"/>
                  <a:gd name="T14" fmla="*/ 16 w 23"/>
                  <a:gd name="T15" fmla="*/ 8 h 27"/>
                  <a:gd name="T16" fmla="*/ 16 w 23"/>
                  <a:gd name="T17" fmla="*/ 9 h 27"/>
                  <a:gd name="T18" fmla="*/ 17 w 23"/>
                  <a:gd name="T19" fmla="*/ 12 h 27"/>
                  <a:gd name="T20" fmla="*/ 16 w 23"/>
                  <a:gd name="T21" fmla="*/ 14 h 27"/>
                  <a:gd name="T22" fmla="*/ 4 w 23"/>
                  <a:gd name="T23" fmla="*/ 23 h 27"/>
                  <a:gd name="T24" fmla="*/ 4 w 23"/>
                  <a:gd name="T25" fmla="*/ 23 h 27"/>
                  <a:gd name="T26" fmla="*/ 8 w 23"/>
                  <a:gd name="T27" fmla="*/ 9 h 27"/>
                  <a:gd name="T28" fmla="*/ 8 w 23"/>
                  <a:gd name="T29" fmla="*/ 6 h 27"/>
                  <a:gd name="T30" fmla="*/ 12 w 23"/>
                  <a:gd name="T31" fmla="*/ 6 h 27"/>
                  <a:gd name="T32" fmla="*/ 12 w 23"/>
                  <a:gd name="T33" fmla="*/ 5 h 27"/>
                  <a:gd name="T34" fmla="*/ 4 w 23"/>
                  <a:gd name="T35" fmla="*/ 0 h 27"/>
                  <a:gd name="T36" fmla="*/ 4 w 23"/>
                  <a:gd name="T3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7">
                    <a:moveTo>
                      <a:pt x="4" y="1"/>
                    </a:moveTo>
                    <a:cubicBezTo>
                      <a:pt x="5" y="2"/>
                      <a:pt x="6" y="3"/>
                      <a:pt x="5" y="5"/>
                    </a:cubicBezTo>
                    <a:cubicBezTo>
                      <a:pt x="0" y="26"/>
                      <a:pt x="0" y="26"/>
                      <a:pt x="0" y="26"/>
                    </a:cubicBezTo>
                    <a:cubicBezTo>
                      <a:pt x="1" y="27"/>
                      <a:pt x="1" y="27"/>
                      <a:pt x="1" y="27"/>
                    </a:cubicBezTo>
                    <a:cubicBezTo>
                      <a:pt x="18" y="13"/>
                      <a:pt x="18" y="13"/>
                      <a:pt x="18" y="13"/>
                    </a:cubicBezTo>
                    <a:cubicBezTo>
                      <a:pt x="20" y="12"/>
                      <a:pt x="21" y="12"/>
                      <a:pt x="22" y="13"/>
                    </a:cubicBezTo>
                    <a:cubicBezTo>
                      <a:pt x="23" y="12"/>
                      <a:pt x="23" y="12"/>
                      <a:pt x="23" y="12"/>
                    </a:cubicBezTo>
                    <a:cubicBezTo>
                      <a:pt x="16" y="8"/>
                      <a:pt x="16" y="8"/>
                      <a:pt x="16" y="8"/>
                    </a:cubicBezTo>
                    <a:cubicBezTo>
                      <a:pt x="16" y="9"/>
                      <a:pt x="16" y="9"/>
                      <a:pt x="16" y="9"/>
                    </a:cubicBezTo>
                    <a:cubicBezTo>
                      <a:pt x="18" y="10"/>
                      <a:pt x="18" y="11"/>
                      <a:pt x="17" y="12"/>
                    </a:cubicBezTo>
                    <a:cubicBezTo>
                      <a:pt x="17" y="13"/>
                      <a:pt x="17" y="13"/>
                      <a:pt x="16" y="14"/>
                    </a:cubicBezTo>
                    <a:cubicBezTo>
                      <a:pt x="4" y="23"/>
                      <a:pt x="4" y="23"/>
                      <a:pt x="4" y="23"/>
                    </a:cubicBezTo>
                    <a:cubicBezTo>
                      <a:pt x="4" y="23"/>
                      <a:pt x="4" y="23"/>
                      <a:pt x="4" y="23"/>
                    </a:cubicBezTo>
                    <a:cubicBezTo>
                      <a:pt x="8" y="9"/>
                      <a:pt x="8" y="9"/>
                      <a:pt x="8" y="9"/>
                    </a:cubicBezTo>
                    <a:cubicBezTo>
                      <a:pt x="8" y="7"/>
                      <a:pt x="8" y="7"/>
                      <a:pt x="8" y="6"/>
                    </a:cubicBezTo>
                    <a:cubicBezTo>
                      <a:pt x="9" y="5"/>
                      <a:pt x="10" y="5"/>
                      <a:pt x="12" y="6"/>
                    </a:cubicBezTo>
                    <a:cubicBezTo>
                      <a:pt x="12" y="5"/>
                      <a:pt x="12" y="5"/>
                      <a:pt x="12" y="5"/>
                    </a:cubicBezTo>
                    <a:cubicBezTo>
                      <a:pt x="4" y="0"/>
                      <a:pt x="4"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1" name="iSḷïde"/>
              <p:cNvSpPr/>
              <p:nvPr/>
            </p:nvSpPr>
            <p:spPr bwMode="auto">
              <a:xfrm>
                <a:off x="4327525" y="2916238"/>
                <a:ext cx="106363" cy="101600"/>
              </a:xfrm>
              <a:custGeom>
                <a:avLst/>
                <a:gdLst>
                  <a:gd name="T0" fmla="*/ 22 w 32"/>
                  <a:gd name="T1" fmla="*/ 25 h 31"/>
                  <a:gd name="T2" fmla="*/ 21 w 32"/>
                  <a:gd name="T3" fmla="*/ 24 h 31"/>
                  <a:gd name="T4" fmla="*/ 14 w 32"/>
                  <a:gd name="T5" fmla="*/ 27 h 31"/>
                  <a:gd name="T6" fmla="*/ 8 w 32"/>
                  <a:gd name="T7" fmla="*/ 23 h 31"/>
                  <a:gd name="T8" fmla="*/ 7 w 32"/>
                  <a:gd name="T9" fmla="*/ 20 h 31"/>
                  <a:gd name="T10" fmla="*/ 14 w 32"/>
                  <a:gd name="T11" fmla="*/ 13 h 31"/>
                  <a:gd name="T12" fmla="*/ 16 w 32"/>
                  <a:gd name="T13" fmla="*/ 17 h 31"/>
                  <a:gd name="T14" fmla="*/ 15 w 32"/>
                  <a:gd name="T15" fmla="*/ 20 h 31"/>
                  <a:gd name="T16" fmla="*/ 16 w 32"/>
                  <a:gd name="T17" fmla="*/ 21 h 31"/>
                  <a:gd name="T18" fmla="*/ 22 w 32"/>
                  <a:gd name="T19" fmla="*/ 14 h 31"/>
                  <a:gd name="T20" fmla="*/ 22 w 32"/>
                  <a:gd name="T21" fmla="*/ 13 h 31"/>
                  <a:gd name="T22" fmla="*/ 18 w 32"/>
                  <a:gd name="T23" fmla="*/ 15 h 31"/>
                  <a:gd name="T24" fmla="*/ 14 w 32"/>
                  <a:gd name="T25" fmla="*/ 12 h 31"/>
                  <a:gd name="T26" fmla="*/ 20 w 32"/>
                  <a:gd name="T27" fmla="*/ 7 h 31"/>
                  <a:gd name="T28" fmla="*/ 24 w 32"/>
                  <a:gd name="T29" fmla="*/ 8 h 31"/>
                  <a:gd name="T30" fmla="*/ 27 w 32"/>
                  <a:gd name="T31" fmla="*/ 13 h 31"/>
                  <a:gd name="T32" fmla="*/ 25 w 32"/>
                  <a:gd name="T33" fmla="*/ 19 h 31"/>
                  <a:gd name="T34" fmla="*/ 26 w 32"/>
                  <a:gd name="T35" fmla="*/ 20 h 31"/>
                  <a:gd name="T36" fmla="*/ 32 w 32"/>
                  <a:gd name="T37" fmla="*/ 14 h 31"/>
                  <a:gd name="T38" fmla="*/ 17 w 32"/>
                  <a:gd name="T39" fmla="*/ 0 h 31"/>
                  <a:gd name="T40" fmla="*/ 16 w 32"/>
                  <a:gd name="T41" fmla="*/ 1 h 31"/>
                  <a:gd name="T42" fmla="*/ 17 w 32"/>
                  <a:gd name="T43" fmla="*/ 4 h 31"/>
                  <a:gd name="T44" fmla="*/ 5 w 32"/>
                  <a:gd name="T45" fmla="*/ 17 h 31"/>
                  <a:gd name="T46" fmla="*/ 1 w 32"/>
                  <a:gd name="T47" fmla="*/ 16 h 31"/>
                  <a:gd name="T48" fmla="*/ 0 w 32"/>
                  <a:gd name="T49" fmla="*/ 17 h 31"/>
                  <a:gd name="T50" fmla="*/ 15 w 32"/>
                  <a:gd name="T51" fmla="*/ 31 h 31"/>
                  <a:gd name="T52" fmla="*/ 22 w 32"/>
                  <a:gd name="T5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22" y="25"/>
                    </a:moveTo>
                    <a:cubicBezTo>
                      <a:pt x="21" y="24"/>
                      <a:pt x="21" y="24"/>
                      <a:pt x="21" y="24"/>
                    </a:cubicBezTo>
                    <a:cubicBezTo>
                      <a:pt x="18" y="26"/>
                      <a:pt x="16" y="27"/>
                      <a:pt x="14" y="27"/>
                    </a:cubicBezTo>
                    <a:cubicBezTo>
                      <a:pt x="12" y="26"/>
                      <a:pt x="10" y="25"/>
                      <a:pt x="8" y="23"/>
                    </a:cubicBezTo>
                    <a:cubicBezTo>
                      <a:pt x="7" y="22"/>
                      <a:pt x="6" y="21"/>
                      <a:pt x="7" y="20"/>
                    </a:cubicBezTo>
                    <a:cubicBezTo>
                      <a:pt x="14" y="13"/>
                      <a:pt x="14" y="13"/>
                      <a:pt x="14" y="13"/>
                    </a:cubicBezTo>
                    <a:cubicBezTo>
                      <a:pt x="15" y="15"/>
                      <a:pt x="16" y="16"/>
                      <a:pt x="16" y="17"/>
                    </a:cubicBezTo>
                    <a:cubicBezTo>
                      <a:pt x="16" y="18"/>
                      <a:pt x="16" y="19"/>
                      <a:pt x="15" y="20"/>
                    </a:cubicBezTo>
                    <a:cubicBezTo>
                      <a:pt x="16" y="21"/>
                      <a:pt x="16" y="21"/>
                      <a:pt x="16" y="21"/>
                    </a:cubicBezTo>
                    <a:cubicBezTo>
                      <a:pt x="22" y="14"/>
                      <a:pt x="22" y="14"/>
                      <a:pt x="22" y="14"/>
                    </a:cubicBezTo>
                    <a:cubicBezTo>
                      <a:pt x="22" y="13"/>
                      <a:pt x="22" y="13"/>
                      <a:pt x="22" y="13"/>
                    </a:cubicBezTo>
                    <a:cubicBezTo>
                      <a:pt x="20" y="15"/>
                      <a:pt x="19" y="15"/>
                      <a:pt x="18" y="15"/>
                    </a:cubicBezTo>
                    <a:cubicBezTo>
                      <a:pt x="17" y="15"/>
                      <a:pt x="16" y="14"/>
                      <a:pt x="14" y="12"/>
                    </a:cubicBezTo>
                    <a:cubicBezTo>
                      <a:pt x="20" y="7"/>
                      <a:pt x="20" y="7"/>
                      <a:pt x="20" y="7"/>
                    </a:cubicBezTo>
                    <a:cubicBezTo>
                      <a:pt x="21" y="6"/>
                      <a:pt x="22" y="6"/>
                      <a:pt x="24" y="8"/>
                    </a:cubicBezTo>
                    <a:cubicBezTo>
                      <a:pt x="26" y="10"/>
                      <a:pt x="27" y="11"/>
                      <a:pt x="27" y="13"/>
                    </a:cubicBezTo>
                    <a:cubicBezTo>
                      <a:pt x="27" y="15"/>
                      <a:pt x="26" y="17"/>
                      <a:pt x="25" y="19"/>
                    </a:cubicBezTo>
                    <a:cubicBezTo>
                      <a:pt x="26" y="20"/>
                      <a:pt x="26" y="20"/>
                      <a:pt x="26" y="20"/>
                    </a:cubicBezTo>
                    <a:cubicBezTo>
                      <a:pt x="32" y="14"/>
                      <a:pt x="32" y="14"/>
                      <a:pt x="32" y="14"/>
                    </a:cubicBezTo>
                    <a:cubicBezTo>
                      <a:pt x="17" y="0"/>
                      <a:pt x="17" y="0"/>
                      <a:pt x="17" y="0"/>
                    </a:cubicBezTo>
                    <a:cubicBezTo>
                      <a:pt x="16" y="1"/>
                      <a:pt x="16" y="1"/>
                      <a:pt x="16" y="1"/>
                    </a:cubicBezTo>
                    <a:cubicBezTo>
                      <a:pt x="18" y="2"/>
                      <a:pt x="18" y="3"/>
                      <a:pt x="17" y="4"/>
                    </a:cubicBezTo>
                    <a:cubicBezTo>
                      <a:pt x="5" y="17"/>
                      <a:pt x="5" y="17"/>
                      <a:pt x="5" y="17"/>
                    </a:cubicBezTo>
                    <a:cubicBezTo>
                      <a:pt x="4" y="18"/>
                      <a:pt x="3" y="18"/>
                      <a:pt x="1" y="16"/>
                    </a:cubicBezTo>
                    <a:cubicBezTo>
                      <a:pt x="0" y="17"/>
                      <a:pt x="0" y="17"/>
                      <a:pt x="0" y="17"/>
                    </a:cubicBezTo>
                    <a:cubicBezTo>
                      <a:pt x="15" y="31"/>
                      <a:pt x="15" y="31"/>
                      <a:pt x="15" y="31"/>
                    </a:cubicBezTo>
                    <a:lnTo>
                      <a:pt x="2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2" name="íšļiďè"/>
              <p:cNvSpPr/>
              <p:nvPr/>
            </p:nvSpPr>
            <p:spPr bwMode="auto">
              <a:xfrm>
                <a:off x="4397375" y="2995613"/>
                <a:ext cx="98425" cy="103188"/>
              </a:xfrm>
              <a:custGeom>
                <a:avLst/>
                <a:gdLst>
                  <a:gd name="T0" fmla="*/ 17 w 30"/>
                  <a:gd name="T1" fmla="*/ 28 h 31"/>
                  <a:gd name="T2" fmla="*/ 14 w 30"/>
                  <a:gd name="T3" fmla="*/ 29 h 31"/>
                  <a:gd name="T4" fmla="*/ 15 w 30"/>
                  <a:gd name="T5" fmla="*/ 25 h 31"/>
                  <a:gd name="T6" fmla="*/ 17 w 30"/>
                  <a:gd name="T7" fmla="*/ 17 h 31"/>
                  <a:gd name="T8" fmla="*/ 17 w 30"/>
                  <a:gd name="T9" fmla="*/ 17 h 31"/>
                  <a:gd name="T10" fmla="*/ 27 w 30"/>
                  <a:gd name="T11" fmla="*/ 20 h 31"/>
                  <a:gd name="T12" fmla="*/ 28 w 30"/>
                  <a:gd name="T13" fmla="*/ 10 h 31"/>
                  <a:gd name="T14" fmla="*/ 20 w 30"/>
                  <a:gd name="T15" fmla="*/ 0 h 31"/>
                  <a:gd name="T16" fmla="*/ 19 w 30"/>
                  <a:gd name="T17" fmla="*/ 1 h 31"/>
                  <a:gd name="T18" fmla="*/ 19 w 30"/>
                  <a:gd name="T19" fmla="*/ 4 h 31"/>
                  <a:gd name="T20" fmla="*/ 5 w 30"/>
                  <a:gd name="T21" fmla="*/ 15 h 31"/>
                  <a:gd name="T22" fmla="*/ 1 w 30"/>
                  <a:gd name="T23" fmla="*/ 13 h 31"/>
                  <a:gd name="T24" fmla="*/ 0 w 30"/>
                  <a:gd name="T25" fmla="*/ 14 h 31"/>
                  <a:gd name="T26" fmla="*/ 7 w 30"/>
                  <a:gd name="T27" fmla="*/ 23 h 31"/>
                  <a:gd name="T28" fmla="*/ 8 w 30"/>
                  <a:gd name="T29" fmla="*/ 22 h 31"/>
                  <a:gd name="T30" fmla="*/ 7 w 30"/>
                  <a:gd name="T31" fmla="*/ 18 h 31"/>
                  <a:gd name="T32" fmla="*/ 14 w 30"/>
                  <a:gd name="T33" fmla="*/ 13 h 31"/>
                  <a:gd name="T34" fmla="*/ 15 w 30"/>
                  <a:gd name="T35" fmla="*/ 14 h 31"/>
                  <a:gd name="T36" fmla="*/ 16 w 30"/>
                  <a:gd name="T37" fmla="*/ 18 h 31"/>
                  <a:gd name="T38" fmla="*/ 13 w 30"/>
                  <a:gd name="T39" fmla="*/ 22 h 31"/>
                  <a:gd name="T40" fmla="*/ 11 w 30"/>
                  <a:gd name="T41" fmla="*/ 28 h 31"/>
                  <a:gd name="T42" fmla="*/ 17 w 30"/>
                  <a:gd name="T43" fmla="*/ 29 h 31"/>
                  <a:gd name="T44" fmla="*/ 17 w 30"/>
                  <a:gd name="T45" fmla="*/ 28 h 31"/>
                  <a:gd name="T46" fmla="*/ 22 w 30"/>
                  <a:gd name="T47" fmla="*/ 7 h 31"/>
                  <a:gd name="T48" fmla="*/ 25 w 30"/>
                  <a:gd name="T49" fmla="*/ 9 h 31"/>
                  <a:gd name="T50" fmla="*/ 25 w 30"/>
                  <a:gd name="T51" fmla="*/ 17 h 31"/>
                  <a:gd name="T52" fmla="*/ 17 w 30"/>
                  <a:gd name="T53" fmla="*/ 15 h 31"/>
                  <a:gd name="T54" fmla="*/ 16 w 30"/>
                  <a:gd name="T55" fmla="*/ 13 h 31"/>
                  <a:gd name="T56" fmla="*/ 15 w 30"/>
                  <a:gd name="T57" fmla="*/ 12 h 31"/>
                  <a:gd name="T58" fmla="*/ 22 w 30"/>
                  <a:gd name="T5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31">
                    <a:moveTo>
                      <a:pt x="17" y="28"/>
                    </a:moveTo>
                    <a:cubicBezTo>
                      <a:pt x="15" y="29"/>
                      <a:pt x="14" y="29"/>
                      <a:pt x="14" y="29"/>
                    </a:cubicBezTo>
                    <a:cubicBezTo>
                      <a:pt x="13" y="28"/>
                      <a:pt x="14" y="27"/>
                      <a:pt x="15" y="25"/>
                    </a:cubicBezTo>
                    <a:cubicBezTo>
                      <a:pt x="18" y="23"/>
                      <a:pt x="18" y="20"/>
                      <a:pt x="17" y="17"/>
                    </a:cubicBezTo>
                    <a:cubicBezTo>
                      <a:pt x="17" y="17"/>
                      <a:pt x="17" y="17"/>
                      <a:pt x="17" y="17"/>
                    </a:cubicBezTo>
                    <a:cubicBezTo>
                      <a:pt x="21" y="21"/>
                      <a:pt x="24" y="22"/>
                      <a:pt x="27" y="20"/>
                    </a:cubicBezTo>
                    <a:cubicBezTo>
                      <a:pt x="30" y="17"/>
                      <a:pt x="30" y="14"/>
                      <a:pt x="28" y="10"/>
                    </a:cubicBezTo>
                    <a:cubicBezTo>
                      <a:pt x="20" y="0"/>
                      <a:pt x="20" y="0"/>
                      <a:pt x="20" y="0"/>
                    </a:cubicBezTo>
                    <a:cubicBezTo>
                      <a:pt x="19" y="1"/>
                      <a:pt x="19" y="1"/>
                      <a:pt x="19" y="1"/>
                    </a:cubicBezTo>
                    <a:cubicBezTo>
                      <a:pt x="20" y="2"/>
                      <a:pt x="21" y="4"/>
                      <a:pt x="19" y="4"/>
                    </a:cubicBezTo>
                    <a:cubicBezTo>
                      <a:pt x="5" y="15"/>
                      <a:pt x="5" y="15"/>
                      <a:pt x="5" y="15"/>
                    </a:cubicBezTo>
                    <a:cubicBezTo>
                      <a:pt x="4" y="16"/>
                      <a:pt x="3" y="15"/>
                      <a:pt x="1" y="13"/>
                    </a:cubicBezTo>
                    <a:cubicBezTo>
                      <a:pt x="0" y="14"/>
                      <a:pt x="0" y="14"/>
                      <a:pt x="0" y="14"/>
                    </a:cubicBezTo>
                    <a:cubicBezTo>
                      <a:pt x="7" y="23"/>
                      <a:pt x="7" y="23"/>
                      <a:pt x="7" y="23"/>
                    </a:cubicBezTo>
                    <a:cubicBezTo>
                      <a:pt x="8" y="22"/>
                      <a:pt x="8" y="22"/>
                      <a:pt x="8" y="22"/>
                    </a:cubicBezTo>
                    <a:cubicBezTo>
                      <a:pt x="6" y="20"/>
                      <a:pt x="6" y="18"/>
                      <a:pt x="7" y="18"/>
                    </a:cubicBezTo>
                    <a:cubicBezTo>
                      <a:pt x="14" y="13"/>
                      <a:pt x="14" y="13"/>
                      <a:pt x="14" y="13"/>
                    </a:cubicBezTo>
                    <a:cubicBezTo>
                      <a:pt x="15" y="14"/>
                      <a:pt x="15" y="14"/>
                      <a:pt x="15" y="14"/>
                    </a:cubicBezTo>
                    <a:cubicBezTo>
                      <a:pt x="16" y="16"/>
                      <a:pt x="17" y="17"/>
                      <a:pt x="16" y="18"/>
                    </a:cubicBezTo>
                    <a:cubicBezTo>
                      <a:pt x="16" y="19"/>
                      <a:pt x="15" y="21"/>
                      <a:pt x="13" y="22"/>
                    </a:cubicBezTo>
                    <a:cubicBezTo>
                      <a:pt x="10" y="24"/>
                      <a:pt x="9" y="26"/>
                      <a:pt x="11" y="28"/>
                    </a:cubicBezTo>
                    <a:cubicBezTo>
                      <a:pt x="12" y="31"/>
                      <a:pt x="15" y="31"/>
                      <a:pt x="17" y="29"/>
                    </a:cubicBezTo>
                    <a:cubicBezTo>
                      <a:pt x="17" y="28"/>
                      <a:pt x="17" y="28"/>
                      <a:pt x="17" y="28"/>
                    </a:cubicBezTo>
                    <a:close/>
                    <a:moveTo>
                      <a:pt x="22" y="7"/>
                    </a:moveTo>
                    <a:cubicBezTo>
                      <a:pt x="23" y="6"/>
                      <a:pt x="24" y="7"/>
                      <a:pt x="25" y="9"/>
                    </a:cubicBezTo>
                    <a:cubicBezTo>
                      <a:pt x="28" y="12"/>
                      <a:pt x="27" y="15"/>
                      <a:pt x="25" y="17"/>
                    </a:cubicBezTo>
                    <a:cubicBezTo>
                      <a:pt x="22" y="19"/>
                      <a:pt x="20" y="18"/>
                      <a:pt x="17" y="15"/>
                    </a:cubicBezTo>
                    <a:cubicBezTo>
                      <a:pt x="17" y="14"/>
                      <a:pt x="16" y="14"/>
                      <a:pt x="16" y="13"/>
                    </a:cubicBezTo>
                    <a:cubicBezTo>
                      <a:pt x="15" y="13"/>
                      <a:pt x="15" y="12"/>
                      <a:pt x="15" y="12"/>
                    </a:cubicBezTo>
                    <a:lnTo>
                      <a:pt x="2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3" name="îṡ1ïdê"/>
              <p:cNvSpPr/>
              <p:nvPr/>
            </p:nvSpPr>
            <p:spPr bwMode="auto">
              <a:xfrm>
                <a:off x="4456113" y="3087688"/>
                <a:ext cx="92075" cy="79375"/>
              </a:xfrm>
              <a:custGeom>
                <a:avLst/>
                <a:gdLst>
                  <a:gd name="T0" fmla="*/ 0 w 28"/>
                  <a:gd name="T1" fmla="*/ 11 h 24"/>
                  <a:gd name="T2" fmla="*/ 0 w 28"/>
                  <a:gd name="T3" fmla="*/ 12 h 24"/>
                  <a:gd name="T4" fmla="*/ 0 w 28"/>
                  <a:gd name="T5" fmla="*/ 12 h 24"/>
                  <a:gd name="T6" fmla="*/ 2 w 28"/>
                  <a:gd name="T7" fmla="*/ 13 h 24"/>
                  <a:gd name="T8" fmla="*/ 2 w 28"/>
                  <a:gd name="T9" fmla="*/ 14 h 24"/>
                  <a:gd name="T10" fmla="*/ 4 w 28"/>
                  <a:gd name="T11" fmla="*/ 18 h 24"/>
                  <a:gd name="T12" fmla="*/ 15 w 28"/>
                  <a:gd name="T13" fmla="*/ 21 h 24"/>
                  <a:gd name="T14" fmla="*/ 17 w 28"/>
                  <a:gd name="T15" fmla="*/ 11 h 24"/>
                  <a:gd name="T16" fmla="*/ 17 w 28"/>
                  <a:gd name="T17" fmla="*/ 3 h 24"/>
                  <a:gd name="T18" fmla="*/ 23 w 28"/>
                  <a:gd name="T19" fmla="*/ 5 h 24"/>
                  <a:gd name="T20" fmla="*/ 21 w 28"/>
                  <a:gd name="T21" fmla="*/ 15 h 24"/>
                  <a:gd name="T22" fmla="*/ 22 w 28"/>
                  <a:gd name="T23" fmla="*/ 16 h 24"/>
                  <a:gd name="T24" fmla="*/ 28 w 28"/>
                  <a:gd name="T25" fmla="*/ 11 h 24"/>
                  <a:gd name="T26" fmla="*/ 28 w 28"/>
                  <a:gd name="T27" fmla="*/ 10 h 24"/>
                  <a:gd name="T28" fmla="*/ 27 w 28"/>
                  <a:gd name="T29" fmla="*/ 10 h 24"/>
                  <a:gd name="T30" fmla="*/ 26 w 28"/>
                  <a:gd name="T31" fmla="*/ 10 h 24"/>
                  <a:gd name="T32" fmla="*/ 26 w 28"/>
                  <a:gd name="T33" fmla="*/ 9 h 24"/>
                  <a:gd name="T34" fmla="*/ 25 w 28"/>
                  <a:gd name="T35" fmla="*/ 4 h 24"/>
                  <a:gd name="T36" fmla="*/ 15 w 28"/>
                  <a:gd name="T37" fmla="*/ 1 h 24"/>
                  <a:gd name="T38" fmla="*/ 13 w 28"/>
                  <a:gd name="T39" fmla="*/ 11 h 24"/>
                  <a:gd name="T40" fmla="*/ 12 w 28"/>
                  <a:gd name="T41" fmla="*/ 20 h 24"/>
                  <a:gd name="T42" fmla="*/ 5 w 28"/>
                  <a:gd name="T43" fmla="*/ 18 h 24"/>
                  <a:gd name="T44" fmla="*/ 8 w 28"/>
                  <a:gd name="T45" fmla="*/ 7 h 24"/>
                  <a:gd name="T46" fmla="*/ 7 w 28"/>
                  <a:gd name="T47" fmla="*/ 6 h 24"/>
                  <a:gd name="T48" fmla="*/ 0 w 28"/>
                  <a:gd name="T4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4">
                    <a:moveTo>
                      <a:pt x="0" y="11"/>
                    </a:moveTo>
                    <a:cubicBezTo>
                      <a:pt x="0" y="12"/>
                      <a:pt x="0" y="12"/>
                      <a:pt x="0" y="12"/>
                    </a:cubicBezTo>
                    <a:cubicBezTo>
                      <a:pt x="0" y="12"/>
                      <a:pt x="0" y="12"/>
                      <a:pt x="0" y="12"/>
                    </a:cubicBezTo>
                    <a:cubicBezTo>
                      <a:pt x="1" y="12"/>
                      <a:pt x="2" y="12"/>
                      <a:pt x="2" y="13"/>
                    </a:cubicBezTo>
                    <a:cubicBezTo>
                      <a:pt x="2" y="13"/>
                      <a:pt x="2" y="13"/>
                      <a:pt x="2" y="14"/>
                    </a:cubicBezTo>
                    <a:cubicBezTo>
                      <a:pt x="3" y="16"/>
                      <a:pt x="3" y="17"/>
                      <a:pt x="4" y="18"/>
                    </a:cubicBezTo>
                    <a:cubicBezTo>
                      <a:pt x="7" y="23"/>
                      <a:pt x="11" y="24"/>
                      <a:pt x="15" y="21"/>
                    </a:cubicBezTo>
                    <a:cubicBezTo>
                      <a:pt x="18" y="19"/>
                      <a:pt x="18" y="15"/>
                      <a:pt x="17" y="11"/>
                    </a:cubicBezTo>
                    <a:cubicBezTo>
                      <a:pt x="15" y="8"/>
                      <a:pt x="15" y="5"/>
                      <a:pt x="17" y="3"/>
                    </a:cubicBezTo>
                    <a:cubicBezTo>
                      <a:pt x="20" y="2"/>
                      <a:pt x="22" y="3"/>
                      <a:pt x="23" y="5"/>
                    </a:cubicBezTo>
                    <a:cubicBezTo>
                      <a:pt x="25" y="8"/>
                      <a:pt x="24" y="11"/>
                      <a:pt x="21" y="15"/>
                    </a:cubicBezTo>
                    <a:cubicBezTo>
                      <a:pt x="22" y="16"/>
                      <a:pt x="22" y="16"/>
                      <a:pt x="22" y="16"/>
                    </a:cubicBezTo>
                    <a:cubicBezTo>
                      <a:pt x="28" y="11"/>
                      <a:pt x="28" y="11"/>
                      <a:pt x="28" y="11"/>
                    </a:cubicBezTo>
                    <a:cubicBezTo>
                      <a:pt x="28" y="10"/>
                      <a:pt x="28" y="10"/>
                      <a:pt x="28" y="10"/>
                    </a:cubicBezTo>
                    <a:cubicBezTo>
                      <a:pt x="28" y="10"/>
                      <a:pt x="28" y="10"/>
                      <a:pt x="27" y="10"/>
                    </a:cubicBezTo>
                    <a:cubicBezTo>
                      <a:pt x="26" y="11"/>
                      <a:pt x="26" y="10"/>
                      <a:pt x="26" y="10"/>
                    </a:cubicBezTo>
                    <a:cubicBezTo>
                      <a:pt x="26" y="10"/>
                      <a:pt x="26" y="10"/>
                      <a:pt x="26" y="9"/>
                    </a:cubicBezTo>
                    <a:cubicBezTo>
                      <a:pt x="26" y="7"/>
                      <a:pt x="25" y="6"/>
                      <a:pt x="25" y="4"/>
                    </a:cubicBezTo>
                    <a:cubicBezTo>
                      <a:pt x="22" y="1"/>
                      <a:pt x="18" y="0"/>
                      <a:pt x="15" y="1"/>
                    </a:cubicBezTo>
                    <a:cubicBezTo>
                      <a:pt x="12" y="4"/>
                      <a:pt x="11" y="8"/>
                      <a:pt x="13" y="11"/>
                    </a:cubicBezTo>
                    <a:cubicBezTo>
                      <a:pt x="15" y="15"/>
                      <a:pt x="14" y="18"/>
                      <a:pt x="12" y="20"/>
                    </a:cubicBezTo>
                    <a:cubicBezTo>
                      <a:pt x="9" y="21"/>
                      <a:pt x="7" y="21"/>
                      <a:pt x="5" y="18"/>
                    </a:cubicBezTo>
                    <a:cubicBezTo>
                      <a:pt x="3" y="14"/>
                      <a:pt x="4" y="11"/>
                      <a:pt x="8" y="7"/>
                    </a:cubicBezTo>
                    <a:cubicBezTo>
                      <a:pt x="7" y="6"/>
                      <a:pt x="7" y="6"/>
                      <a:pt x="7" y="6"/>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4" name="isḻiḓê"/>
              <p:cNvSpPr/>
              <p:nvPr/>
            </p:nvSpPr>
            <p:spPr bwMode="auto">
              <a:xfrm>
                <a:off x="4492625" y="3160713"/>
                <a:ext cx="88900" cy="66675"/>
              </a:xfrm>
              <a:custGeom>
                <a:avLst/>
                <a:gdLst>
                  <a:gd name="T0" fmla="*/ 22 w 27"/>
                  <a:gd name="T1" fmla="*/ 0 h 20"/>
                  <a:gd name="T2" fmla="*/ 21 w 27"/>
                  <a:gd name="T3" fmla="*/ 0 h 20"/>
                  <a:gd name="T4" fmla="*/ 20 w 27"/>
                  <a:gd name="T5" fmla="*/ 4 h 20"/>
                  <a:gd name="T6" fmla="*/ 5 w 27"/>
                  <a:gd name="T7" fmla="*/ 12 h 20"/>
                  <a:gd name="T8" fmla="*/ 1 w 27"/>
                  <a:gd name="T9" fmla="*/ 10 h 20"/>
                  <a:gd name="T10" fmla="*/ 0 w 27"/>
                  <a:gd name="T11" fmla="*/ 11 h 20"/>
                  <a:gd name="T12" fmla="*/ 5 w 27"/>
                  <a:gd name="T13" fmla="*/ 20 h 20"/>
                  <a:gd name="T14" fmla="*/ 6 w 27"/>
                  <a:gd name="T15" fmla="*/ 19 h 20"/>
                  <a:gd name="T16" fmla="*/ 7 w 27"/>
                  <a:gd name="T17" fmla="*/ 15 h 20"/>
                  <a:gd name="T18" fmla="*/ 22 w 27"/>
                  <a:gd name="T19" fmla="*/ 8 h 20"/>
                  <a:gd name="T20" fmla="*/ 26 w 27"/>
                  <a:gd name="T21" fmla="*/ 10 h 20"/>
                  <a:gd name="T22" fmla="*/ 27 w 27"/>
                  <a:gd name="T23" fmla="*/ 9 h 20"/>
                  <a:gd name="T24" fmla="*/ 22 w 27"/>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0">
                    <a:moveTo>
                      <a:pt x="22" y="0"/>
                    </a:moveTo>
                    <a:cubicBezTo>
                      <a:pt x="21" y="0"/>
                      <a:pt x="21" y="0"/>
                      <a:pt x="21" y="0"/>
                    </a:cubicBezTo>
                    <a:cubicBezTo>
                      <a:pt x="22" y="2"/>
                      <a:pt x="22" y="4"/>
                      <a:pt x="20" y="4"/>
                    </a:cubicBezTo>
                    <a:cubicBezTo>
                      <a:pt x="5" y="12"/>
                      <a:pt x="5" y="12"/>
                      <a:pt x="5" y="12"/>
                    </a:cubicBezTo>
                    <a:cubicBezTo>
                      <a:pt x="4" y="13"/>
                      <a:pt x="2" y="13"/>
                      <a:pt x="1" y="10"/>
                    </a:cubicBezTo>
                    <a:cubicBezTo>
                      <a:pt x="0" y="11"/>
                      <a:pt x="0" y="11"/>
                      <a:pt x="0" y="11"/>
                    </a:cubicBezTo>
                    <a:cubicBezTo>
                      <a:pt x="5" y="20"/>
                      <a:pt x="5" y="20"/>
                      <a:pt x="5" y="20"/>
                    </a:cubicBezTo>
                    <a:cubicBezTo>
                      <a:pt x="6" y="19"/>
                      <a:pt x="6" y="19"/>
                      <a:pt x="6" y="19"/>
                    </a:cubicBezTo>
                    <a:cubicBezTo>
                      <a:pt x="5" y="17"/>
                      <a:pt x="5" y="16"/>
                      <a:pt x="7" y="15"/>
                    </a:cubicBezTo>
                    <a:cubicBezTo>
                      <a:pt x="22" y="8"/>
                      <a:pt x="22" y="8"/>
                      <a:pt x="22" y="8"/>
                    </a:cubicBezTo>
                    <a:cubicBezTo>
                      <a:pt x="23" y="7"/>
                      <a:pt x="25" y="7"/>
                      <a:pt x="26" y="10"/>
                    </a:cubicBezTo>
                    <a:cubicBezTo>
                      <a:pt x="27" y="9"/>
                      <a:pt x="27" y="9"/>
                      <a:pt x="27" y="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5" name="ïSḷiḍe"/>
              <p:cNvSpPr/>
              <p:nvPr/>
            </p:nvSpPr>
            <p:spPr bwMode="auto">
              <a:xfrm>
                <a:off x="4525963" y="3224213"/>
                <a:ext cx="92075" cy="73025"/>
              </a:xfrm>
              <a:custGeom>
                <a:avLst/>
                <a:gdLst>
                  <a:gd name="T0" fmla="*/ 20 w 28"/>
                  <a:gd name="T1" fmla="*/ 22 h 22"/>
                  <a:gd name="T2" fmla="*/ 28 w 28"/>
                  <a:gd name="T3" fmla="*/ 19 h 22"/>
                  <a:gd name="T4" fmla="*/ 24 w 28"/>
                  <a:gd name="T5" fmla="*/ 10 h 22"/>
                  <a:gd name="T6" fmla="*/ 21 w 28"/>
                  <a:gd name="T7" fmla="*/ 0 h 22"/>
                  <a:gd name="T8" fmla="*/ 13 w 28"/>
                  <a:gd name="T9" fmla="*/ 3 h 22"/>
                  <a:gd name="T10" fmla="*/ 14 w 28"/>
                  <a:gd name="T11" fmla="*/ 4 h 22"/>
                  <a:gd name="T12" fmla="*/ 23 w 28"/>
                  <a:gd name="T13" fmla="*/ 8 h 22"/>
                  <a:gd name="T14" fmla="*/ 4 w 28"/>
                  <a:gd name="T15" fmla="*/ 14 h 22"/>
                  <a:gd name="T16" fmla="*/ 1 w 28"/>
                  <a:gd name="T17" fmla="*/ 12 h 22"/>
                  <a:gd name="T18" fmla="*/ 0 w 28"/>
                  <a:gd name="T19" fmla="*/ 12 h 22"/>
                  <a:gd name="T20" fmla="*/ 3 w 28"/>
                  <a:gd name="T21" fmla="*/ 22 h 22"/>
                  <a:gd name="T22" fmla="*/ 4 w 28"/>
                  <a:gd name="T23" fmla="*/ 22 h 22"/>
                  <a:gd name="T24" fmla="*/ 5 w 28"/>
                  <a:gd name="T25" fmla="*/ 18 h 22"/>
                  <a:gd name="T26" fmla="*/ 24 w 28"/>
                  <a:gd name="T27" fmla="*/ 12 h 22"/>
                  <a:gd name="T28" fmla="*/ 19 w 28"/>
                  <a:gd name="T29" fmla="*/ 21 h 22"/>
                  <a:gd name="T30" fmla="*/ 20 w 28"/>
                  <a:gd name="T3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2">
                    <a:moveTo>
                      <a:pt x="20" y="22"/>
                    </a:moveTo>
                    <a:cubicBezTo>
                      <a:pt x="28" y="19"/>
                      <a:pt x="28" y="19"/>
                      <a:pt x="28" y="19"/>
                    </a:cubicBezTo>
                    <a:cubicBezTo>
                      <a:pt x="24" y="10"/>
                      <a:pt x="24" y="10"/>
                      <a:pt x="24" y="10"/>
                    </a:cubicBezTo>
                    <a:cubicBezTo>
                      <a:pt x="21" y="0"/>
                      <a:pt x="21" y="0"/>
                      <a:pt x="21" y="0"/>
                    </a:cubicBezTo>
                    <a:cubicBezTo>
                      <a:pt x="13" y="3"/>
                      <a:pt x="13" y="3"/>
                      <a:pt x="13" y="3"/>
                    </a:cubicBezTo>
                    <a:cubicBezTo>
                      <a:pt x="14" y="4"/>
                      <a:pt x="14" y="4"/>
                      <a:pt x="14" y="4"/>
                    </a:cubicBezTo>
                    <a:cubicBezTo>
                      <a:pt x="19" y="3"/>
                      <a:pt x="22" y="4"/>
                      <a:pt x="23" y="8"/>
                    </a:cubicBezTo>
                    <a:cubicBezTo>
                      <a:pt x="4" y="14"/>
                      <a:pt x="4" y="14"/>
                      <a:pt x="4" y="14"/>
                    </a:cubicBezTo>
                    <a:cubicBezTo>
                      <a:pt x="3" y="15"/>
                      <a:pt x="2" y="14"/>
                      <a:pt x="1" y="12"/>
                    </a:cubicBezTo>
                    <a:cubicBezTo>
                      <a:pt x="0" y="12"/>
                      <a:pt x="0" y="12"/>
                      <a:pt x="0" y="12"/>
                    </a:cubicBezTo>
                    <a:cubicBezTo>
                      <a:pt x="3" y="22"/>
                      <a:pt x="3" y="22"/>
                      <a:pt x="3" y="22"/>
                    </a:cubicBezTo>
                    <a:cubicBezTo>
                      <a:pt x="4" y="22"/>
                      <a:pt x="4" y="22"/>
                      <a:pt x="4" y="22"/>
                    </a:cubicBezTo>
                    <a:cubicBezTo>
                      <a:pt x="3" y="20"/>
                      <a:pt x="4" y="18"/>
                      <a:pt x="5" y="18"/>
                    </a:cubicBezTo>
                    <a:cubicBezTo>
                      <a:pt x="24" y="12"/>
                      <a:pt x="24" y="12"/>
                      <a:pt x="24" y="12"/>
                    </a:cubicBezTo>
                    <a:cubicBezTo>
                      <a:pt x="25" y="16"/>
                      <a:pt x="24" y="19"/>
                      <a:pt x="19" y="21"/>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6" name="îṩḷiḑê"/>
              <p:cNvSpPr/>
              <p:nvPr/>
            </p:nvSpPr>
            <p:spPr bwMode="auto">
              <a:xfrm>
                <a:off x="4551363" y="3316288"/>
                <a:ext cx="93663" cy="69850"/>
              </a:xfrm>
              <a:custGeom>
                <a:avLst/>
                <a:gdLst>
                  <a:gd name="T0" fmla="*/ 21 w 28"/>
                  <a:gd name="T1" fmla="*/ 0 h 21"/>
                  <a:gd name="T2" fmla="*/ 20 w 28"/>
                  <a:gd name="T3" fmla="*/ 4 h 21"/>
                  <a:gd name="T4" fmla="*/ 11 w 28"/>
                  <a:gd name="T5" fmla="*/ 12 h 21"/>
                  <a:gd name="T6" fmla="*/ 4 w 28"/>
                  <a:gd name="T7" fmla="*/ 13 h 21"/>
                  <a:gd name="T8" fmla="*/ 1 w 28"/>
                  <a:gd name="T9" fmla="*/ 10 h 21"/>
                  <a:gd name="T10" fmla="*/ 0 w 28"/>
                  <a:gd name="T11" fmla="*/ 11 h 21"/>
                  <a:gd name="T12" fmla="*/ 3 w 28"/>
                  <a:gd name="T13" fmla="*/ 21 h 21"/>
                  <a:gd name="T14" fmla="*/ 4 w 28"/>
                  <a:gd name="T15" fmla="*/ 21 h 21"/>
                  <a:gd name="T16" fmla="*/ 5 w 28"/>
                  <a:gd name="T17" fmla="*/ 17 h 21"/>
                  <a:gd name="T18" fmla="*/ 12 w 28"/>
                  <a:gd name="T19" fmla="*/ 15 h 21"/>
                  <a:gd name="T20" fmla="*/ 22 w 28"/>
                  <a:gd name="T21" fmla="*/ 18 h 21"/>
                  <a:gd name="T22" fmla="*/ 25 w 28"/>
                  <a:gd name="T23" fmla="*/ 19 h 21"/>
                  <a:gd name="T24" fmla="*/ 26 w 28"/>
                  <a:gd name="T25" fmla="*/ 21 h 21"/>
                  <a:gd name="T26" fmla="*/ 28 w 28"/>
                  <a:gd name="T27" fmla="*/ 21 h 21"/>
                  <a:gd name="T28" fmla="*/ 26 w 28"/>
                  <a:gd name="T29" fmla="*/ 13 h 21"/>
                  <a:gd name="T30" fmla="*/ 24 w 28"/>
                  <a:gd name="T31" fmla="*/ 13 h 21"/>
                  <a:gd name="T32" fmla="*/ 24 w 28"/>
                  <a:gd name="T33" fmla="*/ 17 h 21"/>
                  <a:gd name="T34" fmla="*/ 16 w 28"/>
                  <a:gd name="T35" fmla="*/ 15 h 21"/>
                  <a:gd name="T36" fmla="*/ 13 w 28"/>
                  <a:gd name="T37" fmla="*/ 14 h 21"/>
                  <a:gd name="T38" fmla="*/ 16 w 28"/>
                  <a:gd name="T39" fmla="*/ 12 h 21"/>
                  <a:gd name="T40" fmla="*/ 22 w 28"/>
                  <a:gd name="T41" fmla="*/ 7 h 21"/>
                  <a:gd name="T42" fmla="*/ 23 w 28"/>
                  <a:gd name="T43" fmla="*/ 10 h 21"/>
                  <a:gd name="T44" fmla="*/ 25 w 28"/>
                  <a:gd name="T45" fmla="*/ 10 h 21"/>
                  <a:gd name="T46" fmla="*/ 22 w 28"/>
                  <a:gd name="T47" fmla="*/ 0 h 21"/>
                  <a:gd name="T48" fmla="*/ 21 w 28"/>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1">
                    <a:moveTo>
                      <a:pt x="21" y="0"/>
                    </a:moveTo>
                    <a:cubicBezTo>
                      <a:pt x="22" y="2"/>
                      <a:pt x="21" y="3"/>
                      <a:pt x="20" y="4"/>
                    </a:cubicBezTo>
                    <a:cubicBezTo>
                      <a:pt x="11" y="12"/>
                      <a:pt x="11" y="12"/>
                      <a:pt x="11" y="12"/>
                    </a:cubicBezTo>
                    <a:cubicBezTo>
                      <a:pt x="4" y="13"/>
                      <a:pt x="4" y="13"/>
                      <a:pt x="4" y="13"/>
                    </a:cubicBezTo>
                    <a:cubicBezTo>
                      <a:pt x="3" y="14"/>
                      <a:pt x="2" y="13"/>
                      <a:pt x="1" y="10"/>
                    </a:cubicBezTo>
                    <a:cubicBezTo>
                      <a:pt x="0" y="11"/>
                      <a:pt x="0" y="11"/>
                      <a:pt x="0" y="11"/>
                    </a:cubicBezTo>
                    <a:cubicBezTo>
                      <a:pt x="3" y="21"/>
                      <a:pt x="3" y="21"/>
                      <a:pt x="3" y="21"/>
                    </a:cubicBezTo>
                    <a:cubicBezTo>
                      <a:pt x="4" y="21"/>
                      <a:pt x="4" y="21"/>
                      <a:pt x="4" y="21"/>
                    </a:cubicBezTo>
                    <a:cubicBezTo>
                      <a:pt x="3" y="18"/>
                      <a:pt x="3" y="17"/>
                      <a:pt x="5" y="17"/>
                    </a:cubicBezTo>
                    <a:cubicBezTo>
                      <a:pt x="12" y="15"/>
                      <a:pt x="12" y="15"/>
                      <a:pt x="12" y="15"/>
                    </a:cubicBezTo>
                    <a:cubicBezTo>
                      <a:pt x="22" y="18"/>
                      <a:pt x="22" y="18"/>
                      <a:pt x="22" y="18"/>
                    </a:cubicBezTo>
                    <a:cubicBezTo>
                      <a:pt x="24" y="18"/>
                      <a:pt x="25" y="19"/>
                      <a:pt x="25" y="19"/>
                    </a:cubicBezTo>
                    <a:cubicBezTo>
                      <a:pt x="26" y="19"/>
                      <a:pt x="26" y="20"/>
                      <a:pt x="26" y="21"/>
                    </a:cubicBezTo>
                    <a:cubicBezTo>
                      <a:pt x="28" y="21"/>
                      <a:pt x="28" y="21"/>
                      <a:pt x="28" y="21"/>
                    </a:cubicBezTo>
                    <a:cubicBezTo>
                      <a:pt x="26" y="13"/>
                      <a:pt x="26" y="13"/>
                      <a:pt x="26" y="13"/>
                    </a:cubicBezTo>
                    <a:cubicBezTo>
                      <a:pt x="24" y="13"/>
                      <a:pt x="24" y="13"/>
                      <a:pt x="24" y="13"/>
                    </a:cubicBezTo>
                    <a:cubicBezTo>
                      <a:pt x="25" y="15"/>
                      <a:pt x="25" y="16"/>
                      <a:pt x="24" y="17"/>
                    </a:cubicBezTo>
                    <a:cubicBezTo>
                      <a:pt x="23" y="17"/>
                      <a:pt x="21" y="16"/>
                      <a:pt x="16" y="15"/>
                    </a:cubicBezTo>
                    <a:cubicBezTo>
                      <a:pt x="15" y="15"/>
                      <a:pt x="14" y="14"/>
                      <a:pt x="13" y="14"/>
                    </a:cubicBezTo>
                    <a:cubicBezTo>
                      <a:pt x="14" y="14"/>
                      <a:pt x="14" y="13"/>
                      <a:pt x="16" y="12"/>
                    </a:cubicBezTo>
                    <a:cubicBezTo>
                      <a:pt x="19" y="9"/>
                      <a:pt x="21" y="7"/>
                      <a:pt x="22" y="7"/>
                    </a:cubicBezTo>
                    <a:cubicBezTo>
                      <a:pt x="22" y="7"/>
                      <a:pt x="23" y="8"/>
                      <a:pt x="23" y="10"/>
                    </a:cubicBezTo>
                    <a:cubicBezTo>
                      <a:pt x="25" y="10"/>
                      <a:pt x="25" y="10"/>
                      <a:pt x="25" y="10"/>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7" name="íṧliḋê"/>
              <p:cNvSpPr/>
              <p:nvPr/>
            </p:nvSpPr>
            <p:spPr bwMode="auto">
              <a:xfrm>
                <a:off x="3602038" y="2882900"/>
                <a:ext cx="26988" cy="36513"/>
              </a:xfrm>
              <a:custGeom>
                <a:avLst/>
                <a:gdLst>
                  <a:gd name="T0" fmla="*/ 8 w 8"/>
                  <a:gd name="T1" fmla="*/ 11 h 11"/>
                  <a:gd name="T2" fmla="*/ 3 w 8"/>
                  <a:gd name="T3" fmla="*/ 6 h 11"/>
                  <a:gd name="T4" fmla="*/ 5 w 8"/>
                  <a:gd name="T5" fmla="*/ 4 h 11"/>
                  <a:gd name="T6" fmla="*/ 8 w 8"/>
                  <a:gd name="T7" fmla="*/ 11 h 11"/>
                </a:gdLst>
                <a:ahLst/>
                <a:cxnLst>
                  <a:cxn ang="0">
                    <a:pos x="T0" y="T1"/>
                  </a:cxn>
                  <a:cxn ang="0">
                    <a:pos x="T2" y="T3"/>
                  </a:cxn>
                  <a:cxn ang="0">
                    <a:pos x="T4" y="T5"/>
                  </a:cxn>
                  <a:cxn ang="0">
                    <a:pos x="T6" y="T7"/>
                  </a:cxn>
                </a:cxnLst>
                <a:rect l="0" t="0" r="r" b="b"/>
                <a:pathLst>
                  <a:path w="8" h="11">
                    <a:moveTo>
                      <a:pt x="8" y="11"/>
                    </a:moveTo>
                    <a:cubicBezTo>
                      <a:pt x="3" y="6"/>
                      <a:pt x="3" y="6"/>
                      <a:pt x="3" y="6"/>
                    </a:cubicBezTo>
                    <a:cubicBezTo>
                      <a:pt x="0" y="3"/>
                      <a:pt x="3" y="0"/>
                      <a:pt x="5" y="4"/>
                    </a:cubicBezTo>
                    <a:lnTo>
                      <a:pt x="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8" name="iŝ1îḍé"/>
              <p:cNvSpPr/>
              <p:nvPr/>
            </p:nvSpPr>
            <p:spPr bwMode="auto">
              <a:xfrm>
                <a:off x="3525838" y="3846513"/>
                <a:ext cx="158750" cy="174625"/>
              </a:xfrm>
              <a:custGeom>
                <a:avLst/>
                <a:gdLst>
                  <a:gd name="T0" fmla="*/ 40 w 48"/>
                  <a:gd name="T1" fmla="*/ 3 h 53"/>
                  <a:gd name="T2" fmla="*/ 37 w 48"/>
                  <a:gd name="T3" fmla="*/ 4 h 53"/>
                  <a:gd name="T4" fmla="*/ 37 w 48"/>
                  <a:gd name="T5" fmla="*/ 10 h 53"/>
                  <a:gd name="T6" fmla="*/ 29 w 48"/>
                  <a:gd name="T7" fmla="*/ 23 h 53"/>
                  <a:gd name="T8" fmla="*/ 20 w 48"/>
                  <a:gd name="T9" fmla="*/ 34 h 53"/>
                  <a:gd name="T10" fmla="*/ 4 w 48"/>
                  <a:gd name="T11" fmla="*/ 37 h 53"/>
                  <a:gd name="T12" fmla="*/ 2 w 48"/>
                  <a:gd name="T13" fmla="*/ 38 h 53"/>
                  <a:gd name="T14" fmla="*/ 0 w 48"/>
                  <a:gd name="T15" fmla="*/ 40 h 53"/>
                  <a:gd name="T16" fmla="*/ 7 w 48"/>
                  <a:gd name="T17" fmla="*/ 41 h 53"/>
                  <a:gd name="T18" fmla="*/ 23 w 48"/>
                  <a:gd name="T19" fmla="*/ 36 h 53"/>
                  <a:gd name="T20" fmla="*/ 26 w 48"/>
                  <a:gd name="T21" fmla="*/ 35 h 53"/>
                  <a:gd name="T22" fmla="*/ 14 w 48"/>
                  <a:gd name="T23" fmla="*/ 47 h 53"/>
                  <a:gd name="T24" fmla="*/ 19 w 48"/>
                  <a:gd name="T25" fmla="*/ 47 h 53"/>
                  <a:gd name="T26" fmla="*/ 26 w 48"/>
                  <a:gd name="T27" fmla="*/ 45 h 53"/>
                  <a:gd name="T28" fmla="*/ 27 w 48"/>
                  <a:gd name="T29" fmla="*/ 46 h 53"/>
                  <a:gd name="T30" fmla="*/ 28 w 48"/>
                  <a:gd name="T31" fmla="*/ 49 h 53"/>
                  <a:gd name="T32" fmla="*/ 28 w 48"/>
                  <a:gd name="T33" fmla="*/ 53 h 53"/>
                  <a:gd name="T34" fmla="*/ 31 w 48"/>
                  <a:gd name="T35" fmla="*/ 50 h 53"/>
                  <a:gd name="T36" fmla="*/ 29 w 48"/>
                  <a:gd name="T37" fmla="*/ 45 h 53"/>
                  <a:gd name="T38" fmla="*/ 32 w 48"/>
                  <a:gd name="T39" fmla="*/ 43 h 53"/>
                  <a:gd name="T40" fmla="*/ 34 w 48"/>
                  <a:gd name="T41" fmla="*/ 42 h 53"/>
                  <a:gd name="T42" fmla="*/ 29 w 48"/>
                  <a:gd name="T43" fmla="*/ 39 h 53"/>
                  <a:gd name="T44" fmla="*/ 27 w 48"/>
                  <a:gd name="T45" fmla="*/ 39 h 53"/>
                  <a:gd name="T46" fmla="*/ 36 w 48"/>
                  <a:gd name="T47" fmla="*/ 32 h 53"/>
                  <a:gd name="T48" fmla="*/ 26 w 48"/>
                  <a:gd name="T49" fmla="*/ 32 h 53"/>
                  <a:gd name="T50" fmla="*/ 40 w 48"/>
                  <a:gd name="T51" fmla="*/ 3 h 53"/>
                  <a:gd name="T52" fmla="*/ 36 w 48"/>
                  <a:gd name="T53" fmla="*/ 23 h 53"/>
                  <a:gd name="T54" fmla="*/ 38 w 48"/>
                  <a:gd name="T55" fmla="*/ 21 h 53"/>
                  <a:gd name="T56" fmla="*/ 40 w 48"/>
                  <a:gd name="T57" fmla="*/ 20 h 53"/>
                  <a:gd name="T58" fmla="*/ 42 w 48"/>
                  <a:gd name="T59" fmla="*/ 17 h 53"/>
                  <a:gd name="T60" fmla="*/ 41 w 48"/>
                  <a:gd name="T61" fmla="*/ 21 h 53"/>
                  <a:gd name="T62" fmla="*/ 39 w 48"/>
                  <a:gd name="T63" fmla="*/ 22 h 53"/>
                  <a:gd name="T64" fmla="*/ 39 w 48"/>
                  <a:gd name="T65" fmla="*/ 25 h 53"/>
                  <a:gd name="T66" fmla="*/ 36 w 48"/>
                  <a:gd name="T67" fmla="*/ 23 h 53"/>
                  <a:gd name="T68" fmla="*/ 44 w 48"/>
                  <a:gd name="T69" fmla="*/ 9 h 53"/>
                  <a:gd name="T70" fmla="*/ 44 w 48"/>
                  <a:gd name="T71" fmla="*/ 12 h 53"/>
                  <a:gd name="T72" fmla="*/ 44 w 48"/>
                  <a:gd name="T73" fmla="*/ 16 h 53"/>
                  <a:gd name="T74" fmla="*/ 48 w 48"/>
                  <a:gd name="T75" fmla="*/ 16 h 53"/>
                  <a:gd name="T76" fmla="*/ 47 w 48"/>
                  <a:gd name="T77" fmla="*/ 13 h 53"/>
                  <a:gd name="T78" fmla="*/ 46 w 48"/>
                  <a:gd name="T79" fmla="*/ 12 h 53"/>
                  <a:gd name="T80" fmla="*/ 46 w 48"/>
                  <a:gd name="T81" fmla="*/ 11 h 53"/>
                  <a:gd name="T82" fmla="*/ 44 w 48"/>
                  <a:gd name="T83" fmla="*/ 9 h 53"/>
                  <a:gd name="T84" fmla="*/ 25 w 48"/>
                  <a:gd name="T85" fmla="*/ 44 h 53"/>
                  <a:gd name="T86" fmla="*/ 20 w 48"/>
                  <a:gd name="T87" fmla="*/ 44 h 53"/>
                  <a:gd name="T88" fmla="*/ 24 w 48"/>
                  <a:gd name="T89" fmla="*/ 40 h 53"/>
                  <a:gd name="T90" fmla="*/ 25 w 48"/>
                  <a:gd name="T91" fmla="*/ 41 h 53"/>
                  <a:gd name="T92" fmla="*/ 25 w 48"/>
                  <a:gd name="T93" fmla="*/ 42 h 53"/>
                  <a:gd name="T94" fmla="*/ 25 w 48"/>
                  <a:gd name="T95" fmla="*/ 44 h 53"/>
                  <a:gd name="T96" fmla="*/ 28 w 48"/>
                  <a:gd name="T97" fmla="*/ 41 h 53"/>
                  <a:gd name="T98" fmla="*/ 29 w 48"/>
                  <a:gd name="T99" fmla="*/ 42 h 53"/>
                  <a:gd name="T100" fmla="*/ 28 w 48"/>
                  <a:gd name="T101" fmla="*/ 43 h 53"/>
                  <a:gd name="T102" fmla="*/ 27 w 48"/>
                  <a:gd name="T103" fmla="*/ 42 h 53"/>
                  <a:gd name="T104" fmla="*/ 28 w 48"/>
                  <a:gd name="T10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53">
                    <a:moveTo>
                      <a:pt x="40" y="3"/>
                    </a:moveTo>
                    <a:cubicBezTo>
                      <a:pt x="39" y="0"/>
                      <a:pt x="38" y="2"/>
                      <a:pt x="37" y="4"/>
                    </a:cubicBezTo>
                    <a:cubicBezTo>
                      <a:pt x="37" y="6"/>
                      <a:pt x="37" y="8"/>
                      <a:pt x="37" y="10"/>
                    </a:cubicBezTo>
                    <a:cubicBezTo>
                      <a:pt x="35" y="15"/>
                      <a:pt x="32" y="19"/>
                      <a:pt x="29" y="23"/>
                    </a:cubicBezTo>
                    <a:cubicBezTo>
                      <a:pt x="27" y="26"/>
                      <a:pt x="25" y="32"/>
                      <a:pt x="20" y="34"/>
                    </a:cubicBezTo>
                    <a:cubicBezTo>
                      <a:pt x="15" y="36"/>
                      <a:pt x="6" y="36"/>
                      <a:pt x="4" y="37"/>
                    </a:cubicBezTo>
                    <a:cubicBezTo>
                      <a:pt x="2" y="37"/>
                      <a:pt x="2" y="38"/>
                      <a:pt x="2" y="38"/>
                    </a:cubicBezTo>
                    <a:cubicBezTo>
                      <a:pt x="1" y="39"/>
                      <a:pt x="1" y="39"/>
                      <a:pt x="0" y="40"/>
                    </a:cubicBezTo>
                    <a:cubicBezTo>
                      <a:pt x="2" y="41"/>
                      <a:pt x="4" y="42"/>
                      <a:pt x="7" y="41"/>
                    </a:cubicBezTo>
                    <a:cubicBezTo>
                      <a:pt x="11" y="41"/>
                      <a:pt x="16" y="39"/>
                      <a:pt x="23" y="36"/>
                    </a:cubicBezTo>
                    <a:cubicBezTo>
                      <a:pt x="24" y="35"/>
                      <a:pt x="25" y="35"/>
                      <a:pt x="26" y="35"/>
                    </a:cubicBezTo>
                    <a:cubicBezTo>
                      <a:pt x="23" y="40"/>
                      <a:pt x="14" y="44"/>
                      <a:pt x="14" y="47"/>
                    </a:cubicBezTo>
                    <a:cubicBezTo>
                      <a:pt x="15" y="49"/>
                      <a:pt x="17" y="48"/>
                      <a:pt x="19" y="47"/>
                    </a:cubicBezTo>
                    <a:cubicBezTo>
                      <a:pt x="21" y="46"/>
                      <a:pt x="24" y="46"/>
                      <a:pt x="26" y="45"/>
                    </a:cubicBezTo>
                    <a:cubicBezTo>
                      <a:pt x="26" y="45"/>
                      <a:pt x="26" y="46"/>
                      <a:pt x="27" y="46"/>
                    </a:cubicBezTo>
                    <a:cubicBezTo>
                      <a:pt x="27" y="47"/>
                      <a:pt x="27" y="48"/>
                      <a:pt x="28" y="49"/>
                    </a:cubicBezTo>
                    <a:cubicBezTo>
                      <a:pt x="28" y="50"/>
                      <a:pt x="28" y="52"/>
                      <a:pt x="28" y="53"/>
                    </a:cubicBezTo>
                    <a:cubicBezTo>
                      <a:pt x="30" y="52"/>
                      <a:pt x="31" y="51"/>
                      <a:pt x="31" y="50"/>
                    </a:cubicBezTo>
                    <a:cubicBezTo>
                      <a:pt x="30" y="48"/>
                      <a:pt x="28" y="46"/>
                      <a:pt x="29" y="45"/>
                    </a:cubicBezTo>
                    <a:cubicBezTo>
                      <a:pt x="29" y="44"/>
                      <a:pt x="30" y="44"/>
                      <a:pt x="32" y="43"/>
                    </a:cubicBezTo>
                    <a:cubicBezTo>
                      <a:pt x="33" y="43"/>
                      <a:pt x="34" y="43"/>
                      <a:pt x="34" y="42"/>
                    </a:cubicBezTo>
                    <a:cubicBezTo>
                      <a:pt x="36" y="39"/>
                      <a:pt x="32" y="40"/>
                      <a:pt x="29" y="39"/>
                    </a:cubicBezTo>
                    <a:cubicBezTo>
                      <a:pt x="28" y="39"/>
                      <a:pt x="27" y="40"/>
                      <a:pt x="27" y="39"/>
                    </a:cubicBezTo>
                    <a:cubicBezTo>
                      <a:pt x="27" y="36"/>
                      <a:pt x="37" y="34"/>
                      <a:pt x="36" y="32"/>
                    </a:cubicBezTo>
                    <a:cubicBezTo>
                      <a:pt x="35" y="29"/>
                      <a:pt x="26" y="34"/>
                      <a:pt x="26" y="32"/>
                    </a:cubicBezTo>
                    <a:cubicBezTo>
                      <a:pt x="33" y="21"/>
                      <a:pt x="39" y="13"/>
                      <a:pt x="40" y="3"/>
                    </a:cubicBezTo>
                    <a:close/>
                    <a:moveTo>
                      <a:pt x="36" y="23"/>
                    </a:moveTo>
                    <a:cubicBezTo>
                      <a:pt x="36" y="22"/>
                      <a:pt x="37" y="21"/>
                      <a:pt x="38" y="21"/>
                    </a:cubicBezTo>
                    <a:cubicBezTo>
                      <a:pt x="40" y="20"/>
                      <a:pt x="40" y="20"/>
                      <a:pt x="40" y="20"/>
                    </a:cubicBezTo>
                    <a:cubicBezTo>
                      <a:pt x="40" y="18"/>
                      <a:pt x="41" y="17"/>
                      <a:pt x="42" y="17"/>
                    </a:cubicBezTo>
                    <a:cubicBezTo>
                      <a:pt x="46" y="21"/>
                      <a:pt x="43" y="23"/>
                      <a:pt x="41" y="21"/>
                    </a:cubicBezTo>
                    <a:cubicBezTo>
                      <a:pt x="39" y="22"/>
                      <a:pt x="39" y="22"/>
                      <a:pt x="39" y="22"/>
                    </a:cubicBezTo>
                    <a:cubicBezTo>
                      <a:pt x="39" y="23"/>
                      <a:pt x="39" y="25"/>
                      <a:pt x="39" y="25"/>
                    </a:cubicBezTo>
                    <a:cubicBezTo>
                      <a:pt x="38" y="28"/>
                      <a:pt x="36" y="28"/>
                      <a:pt x="36" y="23"/>
                    </a:cubicBezTo>
                    <a:close/>
                    <a:moveTo>
                      <a:pt x="44" y="9"/>
                    </a:moveTo>
                    <a:cubicBezTo>
                      <a:pt x="43" y="10"/>
                      <a:pt x="43" y="11"/>
                      <a:pt x="44" y="12"/>
                    </a:cubicBezTo>
                    <a:cubicBezTo>
                      <a:pt x="44" y="14"/>
                      <a:pt x="44" y="15"/>
                      <a:pt x="44" y="16"/>
                    </a:cubicBezTo>
                    <a:cubicBezTo>
                      <a:pt x="45" y="17"/>
                      <a:pt x="48" y="18"/>
                      <a:pt x="48" y="16"/>
                    </a:cubicBezTo>
                    <a:cubicBezTo>
                      <a:pt x="48" y="15"/>
                      <a:pt x="47" y="14"/>
                      <a:pt x="47" y="13"/>
                    </a:cubicBezTo>
                    <a:cubicBezTo>
                      <a:pt x="47" y="13"/>
                      <a:pt x="46" y="12"/>
                      <a:pt x="46" y="12"/>
                    </a:cubicBezTo>
                    <a:cubicBezTo>
                      <a:pt x="46" y="12"/>
                      <a:pt x="46" y="11"/>
                      <a:pt x="46" y="11"/>
                    </a:cubicBezTo>
                    <a:cubicBezTo>
                      <a:pt x="45" y="10"/>
                      <a:pt x="45" y="10"/>
                      <a:pt x="44" y="9"/>
                    </a:cubicBezTo>
                    <a:close/>
                    <a:moveTo>
                      <a:pt x="25" y="44"/>
                    </a:moveTo>
                    <a:cubicBezTo>
                      <a:pt x="23" y="45"/>
                      <a:pt x="20" y="45"/>
                      <a:pt x="20" y="44"/>
                    </a:cubicBezTo>
                    <a:cubicBezTo>
                      <a:pt x="24" y="40"/>
                      <a:pt x="24" y="40"/>
                      <a:pt x="24" y="40"/>
                    </a:cubicBezTo>
                    <a:cubicBezTo>
                      <a:pt x="24" y="40"/>
                      <a:pt x="25" y="40"/>
                      <a:pt x="25" y="41"/>
                    </a:cubicBezTo>
                    <a:cubicBezTo>
                      <a:pt x="25" y="42"/>
                      <a:pt x="25" y="42"/>
                      <a:pt x="25" y="42"/>
                    </a:cubicBezTo>
                    <a:cubicBezTo>
                      <a:pt x="25" y="44"/>
                      <a:pt x="25" y="44"/>
                      <a:pt x="25" y="44"/>
                    </a:cubicBezTo>
                    <a:close/>
                    <a:moveTo>
                      <a:pt x="28" y="41"/>
                    </a:moveTo>
                    <a:cubicBezTo>
                      <a:pt x="29" y="41"/>
                      <a:pt x="29" y="42"/>
                      <a:pt x="29" y="42"/>
                    </a:cubicBezTo>
                    <a:cubicBezTo>
                      <a:pt x="30" y="42"/>
                      <a:pt x="29" y="43"/>
                      <a:pt x="28" y="43"/>
                    </a:cubicBezTo>
                    <a:cubicBezTo>
                      <a:pt x="28" y="43"/>
                      <a:pt x="27" y="43"/>
                      <a:pt x="27" y="42"/>
                    </a:cubicBezTo>
                    <a:cubicBezTo>
                      <a:pt x="27" y="42"/>
                      <a:pt x="28" y="41"/>
                      <a:pt x="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9" name="îšlîďè"/>
              <p:cNvSpPr/>
              <p:nvPr/>
            </p:nvSpPr>
            <p:spPr bwMode="auto">
              <a:xfrm>
                <a:off x="3813175" y="3956050"/>
                <a:ext cx="128588" cy="161925"/>
              </a:xfrm>
              <a:custGeom>
                <a:avLst/>
                <a:gdLst>
                  <a:gd name="T0" fmla="*/ 27 w 39"/>
                  <a:gd name="T1" fmla="*/ 1 h 49"/>
                  <a:gd name="T2" fmla="*/ 31 w 39"/>
                  <a:gd name="T3" fmla="*/ 3 h 49"/>
                  <a:gd name="T4" fmla="*/ 30 w 39"/>
                  <a:gd name="T5" fmla="*/ 7 h 49"/>
                  <a:gd name="T6" fmla="*/ 34 w 39"/>
                  <a:gd name="T7" fmla="*/ 7 h 49"/>
                  <a:gd name="T8" fmla="*/ 36 w 39"/>
                  <a:gd name="T9" fmla="*/ 10 h 49"/>
                  <a:gd name="T10" fmla="*/ 29 w 39"/>
                  <a:gd name="T11" fmla="*/ 16 h 49"/>
                  <a:gd name="T12" fmla="*/ 28 w 39"/>
                  <a:gd name="T13" fmla="*/ 15 h 49"/>
                  <a:gd name="T14" fmla="*/ 29 w 39"/>
                  <a:gd name="T15" fmla="*/ 14 h 49"/>
                  <a:gd name="T16" fmla="*/ 32 w 39"/>
                  <a:gd name="T17" fmla="*/ 10 h 49"/>
                  <a:gd name="T18" fmla="*/ 30 w 39"/>
                  <a:gd name="T19" fmla="*/ 9 h 49"/>
                  <a:gd name="T20" fmla="*/ 27 w 39"/>
                  <a:gd name="T21" fmla="*/ 11 h 49"/>
                  <a:gd name="T22" fmla="*/ 25 w 39"/>
                  <a:gd name="T23" fmla="*/ 17 h 49"/>
                  <a:gd name="T24" fmla="*/ 23 w 39"/>
                  <a:gd name="T25" fmla="*/ 20 h 49"/>
                  <a:gd name="T26" fmla="*/ 28 w 39"/>
                  <a:gd name="T27" fmla="*/ 20 h 49"/>
                  <a:gd name="T28" fmla="*/ 38 w 39"/>
                  <a:gd name="T29" fmla="*/ 18 h 49"/>
                  <a:gd name="T30" fmla="*/ 38 w 39"/>
                  <a:gd name="T31" fmla="*/ 21 h 49"/>
                  <a:gd name="T32" fmla="*/ 36 w 39"/>
                  <a:gd name="T33" fmla="*/ 21 h 49"/>
                  <a:gd name="T34" fmla="*/ 31 w 39"/>
                  <a:gd name="T35" fmla="*/ 21 h 49"/>
                  <a:gd name="T36" fmla="*/ 22 w 39"/>
                  <a:gd name="T37" fmla="*/ 23 h 49"/>
                  <a:gd name="T38" fmla="*/ 19 w 39"/>
                  <a:gd name="T39" fmla="*/ 29 h 49"/>
                  <a:gd name="T40" fmla="*/ 21 w 39"/>
                  <a:gd name="T41" fmla="*/ 30 h 49"/>
                  <a:gd name="T42" fmla="*/ 24 w 39"/>
                  <a:gd name="T43" fmla="*/ 24 h 49"/>
                  <a:gd name="T44" fmla="*/ 26 w 39"/>
                  <a:gd name="T45" fmla="*/ 26 h 49"/>
                  <a:gd name="T46" fmla="*/ 26 w 39"/>
                  <a:gd name="T47" fmla="*/ 27 h 49"/>
                  <a:gd name="T48" fmla="*/ 24 w 39"/>
                  <a:gd name="T49" fmla="*/ 32 h 49"/>
                  <a:gd name="T50" fmla="*/ 27 w 39"/>
                  <a:gd name="T51" fmla="*/ 34 h 49"/>
                  <a:gd name="T52" fmla="*/ 23 w 39"/>
                  <a:gd name="T53" fmla="*/ 36 h 49"/>
                  <a:gd name="T54" fmla="*/ 21 w 39"/>
                  <a:gd name="T55" fmla="*/ 35 h 49"/>
                  <a:gd name="T56" fmla="*/ 1 w 39"/>
                  <a:gd name="T57" fmla="*/ 46 h 49"/>
                  <a:gd name="T58" fmla="*/ 18 w 39"/>
                  <a:gd name="T59" fmla="*/ 35 h 49"/>
                  <a:gd name="T60" fmla="*/ 19 w 39"/>
                  <a:gd name="T61" fmla="*/ 34 h 49"/>
                  <a:gd name="T62" fmla="*/ 17 w 39"/>
                  <a:gd name="T63" fmla="*/ 33 h 49"/>
                  <a:gd name="T64" fmla="*/ 16 w 39"/>
                  <a:gd name="T65" fmla="*/ 31 h 49"/>
                  <a:gd name="T66" fmla="*/ 18 w 39"/>
                  <a:gd name="T67" fmla="*/ 25 h 49"/>
                  <a:gd name="T68" fmla="*/ 13 w 39"/>
                  <a:gd name="T69" fmla="*/ 26 h 49"/>
                  <a:gd name="T70" fmla="*/ 5 w 39"/>
                  <a:gd name="T71" fmla="*/ 29 h 49"/>
                  <a:gd name="T72" fmla="*/ 3 w 39"/>
                  <a:gd name="T73" fmla="*/ 30 h 49"/>
                  <a:gd name="T74" fmla="*/ 2 w 39"/>
                  <a:gd name="T75" fmla="*/ 30 h 49"/>
                  <a:gd name="T76" fmla="*/ 1 w 39"/>
                  <a:gd name="T77" fmla="*/ 27 h 49"/>
                  <a:gd name="T78" fmla="*/ 4 w 39"/>
                  <a:gd name="T79" fmla="*/ 26 h 49"/>
                  <a:gd name="T80" fmla="*/ 12 w 39"/>
                  <a:gd name="T81" fmla="*/ 24 h 49"/>
                  <a:gd name="T82" fmla="*/ 20 w 39"/>
                  <a:gd name="T83" fmla="*/ 21 h 49"/>
                  <a:gd name="T84" fmla="*/ 23 w 39"/>
                  <a:gd name="T85" fmla="*/ 15 h 49"/>
                  <a:gd name="T86" fmla="*/ 22 w 39"/>
                  <a:gd name="T87" fmla="*/ 13 h 49"/>
                  <a:gd name="T88" fmla="*/ 19 w 39"/>
                  <a:gd name="T89" fmla="*/ 16 h 49"/>
                  <a:gd name="T90" fmla="*/ 18 w 39"/>
                  <a:gd name="T91" fmla="*/ 18 h 49"/>
                  <a:gd name="T92" fmla="*/ 16 w 39"/>
                  <a:gd name="T93" fmla="*/ 16 h 49"/>
                  <a:gd name="T94" fmla="*/ 17 w 39"/>
                  <a:gd name="T95" fmla="*/ 10 h 49"/>
                  <a:gd name="T96" fmla="*/ 19 w 39"/>
                  <a:gd name="T97" fmla="*/ 9 h 49"/>
                  <a:gd name="T98" fmla="*/ 19 w 39"/>
                  <a:gd name="T99" fmla="*/ 12 h 49"/>
                  <a:gd name="T100" fmla="*/ 25 w 39"/>
                  <a:gd name="T101" fmla="*/ 10 h 49"/>
                  <a:gd name="T102" fmla="*/ 27 w 39"/>
                  <a:gd name="T103" fmla="*/ 6 h 49"/>
                  <a:gd name="T104" fmla="*/ 28 w 39"/>
                  <a:gd name="T105" fmla="*/ 2 h 49"/>
                  <a:gd name="T106" fmla="*/ 27 w 39"/>
                  <a:gd name="T10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9">
                    <a:moveTo>
                      <a:pt x="27" y="1"/>
                    </a:moveTo>
                    <a:cubicBezTo>
                      <a:pt x="29" y="0"/>
                      <a:pt x="31" y="1"/>
                      <a:pt x="31" y="3"/>
                    </a:cubicBezTo>
                    <a:cubicBezTo>
                      <a:pt x="30" y="7"/>
                      <a:pt x="30" y="7"/>
                      <a:pt x="30" y="7"/>
                    </a:cubicBezTo>
                    <a:cubicBezTo>
                      <a:pt x="30" y="8"/>
                      <a:pt x="32" y="7"/>
                      <a:pt x="34" y="7"/>
                    </a:cubicBezTo>
                    <a:cubicBezTo>
                      <a:pt x="35" y="8"/>
                      <a:pt x="36" y="9"/>
                      <a:pt x="36" y="10"/>
                    </a:cubicBezTo>
                    <a:cubicBezTo>
                      <a:pt x="29" y="16"/>
                      <a:pt x="29" y="16"/>
                      <a:pt x="29" y="16"/>
                    </a:cubicBezTo>
                    <a:cubicBezTo>
                      <a:pt x="28" y="17"/>
                      <a:pt x="27" y="15"/>
                      <a:pt x="28" y="15"/>
                    </a:cubicBezTo>
                    <a:cubicBezTo>
                      <a:pt x="28" y="14"/>
                      <a:pt x="28" y="14"/>
                      <a:pt x="29" y="14"/>
                    </a:cubicBezTo>
                    <a:cubicBezTo>
                      <a:pt x="32" y="10"/>
                      <a:pt x="32" y="10"/>
                      <a:pt x="32" y="10"/>
                    </a:cubicBezTo>
                    <a:cubicBezTo>
                      <a:pt x="33" y="8"/>
                      <a:pt x="31" y="8"/>
                      <a:pt x="30" y="9"/>
                    </a:cubicBezTo>
                    <a:cubicBezTo>
                      <a:pt x="28" y="9"/>
                      <a:pt x="28" y="10"/>
                      <a:pt x="27" y="11"/>
                    </a:cubicBezTo>
                    <a:cubicBezTo>
                      <a:pt x="25" y="17"/>
                      <a:pt x="25" y="17"/>
                      <a:pt x="25" y="17"/>
                    </a:cubicBezTo>
                    <a:cubicBezTo>
                      <a:pt x="24" y="19"/>
                      <a:pt x="23" y="20"/>
                      <a:pt x="23" y="20"/>
                    </a:cubicBezTo>
                    <a:cubicBezTo>
                      <a:pt x="24" y="21"/>
                      <a:pt x="26" y="20"/>
                      <a:pt x="28" y="20"/>
                    </a:cubicBezTo>
                    <a:cubicBezTo>
                      <a:pt x="32" y="18"/>
                      <a:pt x="36" y="17"/>
                      <a:pt x="38" y="18"/>
                    </a:cubicBezTo>
                    <a:cubicBezTo>
                      <a:pt x="39" y="19"/>
                      <a:pt x="39" y="20"/>
                      <a:pt x="38" y="21"/>
                    </a:cubicBezTo>
                    <a:cubicBezTo>
                      <a:pt x="37" y="21"/>
                      <a:pt x="36" y="21"/>
                      <a:pt x="36" y="21"/>
                    </a:cubicBezTo>
                    <a:cubicBezTo>
                      <a:pt x="33" y="22"/>
                      <a:pt x="31" y="22"/>
                      <a:pt x="31" y="21"/>
                    </a:cubicBezTo>
                    <a:cubicBezTo>
                      <a:pt x="27" y="21"/>
                      <a:pt x="25" y="22"/>
                      <a:pt x="22" y="23"/>
                    </a:cubicBezTo>
                    <a:cubicBezTo>
                      <a:pt x="19" y="29"/>
                      <a:pt x="19" y="29"/>
                      <a:pt x="19" y="29"/>
                    </a:cubicBezTo>
                    <a:cubicBezTo>
                      <a:pt x="18" y="31"/>
                      <a:pt x="21" y="32"/>
                      <a:pt x="21" y="30"/>
                    </a:cubicBezTo>
                    <a:cubicBezTo>
                      <a:pt x="24" y="24"/>
                      <a:pt x="24" y="24"/>
                      <a:pt x="24" y="24"/>
                    </a:cubicBezTo>
                    <a:cubicBezTo>
                      <a:pt x="26" y="26"/>
                      <a:pt x="26" y="26"/>
                      <a:pt x="26" y="26"/>
                    </a:cubicBezTo>
                    <a:cubicBezTo>
                      <a:pt x="27" y="26"/>
                      <a:pt x="27" y="27"/>
                      <a:pt x="26" y="27"/>
                    </a:cubicBezTo>
                    <a:cubicBezTo>
                      <a:pt x="24" y="32"/>
                      <a:pt x="24" y="32"/>
                      <a:pt x="24" y="32"/>
                    </a:cubicBezTo>
                    <a:cubicBezTo>
                      <a:pt x="23" y="32"/>
                      <a:pt x="25" y="33"/>
                      <a:pt x="27" y="34"/>
                    </a:cubicBezTo>
                    <a:cubicBezTo>
                      <a:pt x="28" y="35"/>
                      <a:pt x="27" y="38"/>
                      <a:pt x="23" y="36"/>
                    </a:cubicBezTo>
                    <a:cubicBezTo>
                      <a:pt x="23" y="35"/>
                      <a:pt x="22" y="35"/>
                      <a:pt x="21" y="35"/>
                    </a:cubicBezTo>
                    <a:cubicBezTo>
                      <a:pt x="12" y="46"/>
                      <a:pt x="4" y="49"/>
                      <a:pt x="1" y="46"/>
                    </a:cubicBezTo>
                    <a:cubicBezTo>
                      <a:pt x="7" y="45"/>
                      <a:pt x="13" y="42"/>
                      <a:pt x="18" y="35"/>
                    </a:cubicBezTo>
                    <a:cubicBezTo>
                      <a:pt x="18" y="35"/>
                      <a:pt x="19" y="34"/>
                      <a:pt x="19" y="34"/>
                    </a:cubicBezTo>
                    <a:cubicBezTo>
                      <a:pt x="18" y="33"/>
                      <a:pt x="18" y="33"/>
                      <a:pt x="17" y="33"/>
                    </a:cubicBezTo>
                    <a:cubicBezTo>
                      <a:pt x="17" y="33"/>
                      <a:pt x="16" y="32"/>
                      <a:pt x="16" y="31"/>
                    </a:cubicBezTo>
                    <a:cubicBezTo>
                      <a:pt x="16" y="30"/>
                      <a:pt x="17" y="28"/>
                      <a:pt x="18" y="25"/>
                    </a:cubicBezTo>
                    <a:cubicBezTo>
                      <a:pt x="18" y="24"/>
                      <a:pt x="16" y="25"/>
                      <a:pt x="13" y="26"/>
                    </a:cubicBezTo>
                    <a:cubicBezTo>
                      <a:pt x="11" y="26"/>
                      <a:pt x="8" y="27"/>
                      <a:pt x="5" y="29"/>
                    </a:cubicBezTo>
                    <a:cubicBezTo>
                      <a:pt x="5" y="29"/>
                      <a:pt x="4" y="30"/>
                      <a:pt x="3" y="30"/>
                    </a:cubicBezTo>
                    <a:cubicBezTo>
                      <a:pt x="2" y="31"/>
                      <a:pt x="2" y="30"/>
                      <a:pt x="2" y="30"/>
                    </a:cubicBezTo>
                    <a:cubicBezTo>
                      <a:pt x="2" y="29"/>
                      <a:pt x="1" y="28"/>
                      <a:pt x="1" y="27"/>
                    </a:cubicBezTo>
                    <a:cubicBezTo>
                      <a:pt x="0" y="26"/>
                      <a:pt x="3" y="26"/>
                      <a:pt x="4" y="26"/>
                    </a:cubicBezTo>
                    <a:cubicBezTo>
                      <a:pt x="12" y="24"/>
                      <a:pt x="12" y="24"/>
                      <a:pt x="12" y="24"/>
                    </a:cubicBezTo>
                    <a:cubicBezTo>
                      <a:pt x="14" y="23"/>
                      <a:pt x="19" y="22"/>
                      <a:pt x="20" y="21"/>
                    </a:cubicBezTo>
                    <a:cubicBezTo>
                      <a:pt x="23" y="15"/>
                      <a:pt x="23" y="15"/>
                      <a:pt x="23" y="15"/>
                    </a:cubicBezTo>
                    <a:cubicBezTo>
                      <a:pt x="24" y="14"/>
                      <a:pt x="24" y="12"/>
                      <a:pt x="22" y="13"/>
                    </a:cubicBezTo>
                    <a:cubicBezTo>
                      <a:pt x="21" y="14"/>
                      <a:pt x="19" y="15"/>
                      <a:pt x="19" y="16"/>
                    </a:cubicBezTo>
                    <a:cubicBezTo>
                      <a:pt x="18" y="16"/>
                      <a:pt x="18" y="17"/>
                      <a:pt x="18" y="18"/>
                    </a:cubicBezTo>
                    <a:cubicBezTo>
                      <a:pt x="16" y="19"/>
                      <a:pt x="15" y="19"/>
                      <a:pt x="16" y="16"/>
                    </a:cubicBezTo>
                    <a:cubicBezTo>
                      <a:pt x="16" y="14"/>
                      <a:pt x="17" y="12"/>
                      <a:pt x="17" y="10"/>
                    </a:cubicBezTo>
                    <a:cubicBezTo>
                      <a:pt x="17" y="7"/>
                      <a:pt x="18" y="6"/>
                      <a:pt x="19" y="9"/>
                    </a:cubicBezTo>
                    <a:cubicBezTo>
                      <a:pt x="19" y="10"/>
                      <a:pt x="19" y="11"/>
                      <a:pt x="19" y="12"/>
                    </a:cubicBezTo>
                    <a:cubicBezTo>
                      <a:pt x="18" y="15"/>
                      <a:pt x="24" y="11"/>
                      <a:pt x="25" y="10"/>
                    </a:cubicBezTo>
                    <a:cubicBezTo>
                      <a:pt x="26" y="9"/>
                      <a:pt x="26" y="7"/>
                      <a:pt x="27" y="6"/>
                    </a:cubicBezTo>
                    <a:cubicBezTo>
                      <a:pt x="27" y="5"/>
                      <a:pt x="28" y="3"/>
                      <a:pt x="28" y="2"/>
                    </a:cubicBezTo>
                    <a:cubicBezTo>
                      <a:pt x="28" y="2"/>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0" name="ïşliďe"/>
              <p:cNvSpPr/>
              <p:nvPr/>
            </p:nvSpPr>
            <p:spPr bwMode="auto">
              <a:xfrm>
                <a:off x="4100513" y="3965575"/>
                <a:ext cx="88900" cy="139700"/>
              </a:xfrm>
              <a:custGeom>
                <a:avLst/>
                <a:gdLst>
                  <a:gd name="T0" fmla="*/ 4 w 27"/>
                  <a:gd name="T1" fmla="*/ 18 h 42"/>
                  <a:gd name="T2" fmla="*/ 11 w 27"/>
                  <a:gd name="T3" fmla="*/ 13 h 42"/>
                  <a:gd name="T4" fmla="*/ 12 w 27"/>
                  <a:gd name="T5" fmla="*/ 4 h 42"/>
                  <a:gd name="T6" fmla="*/ 12 w 27"/>
                  <a:gd name="T7" fmla="*/ 2 h 42"/>
                  <a:gd name="T8" fmla="*/ 13 w 27"/>
                  <a:gd name="T9" fmla="*/ 0 h 42"/>
                  <a:gd name="T10" fmla="*/ 15 w 27"/>
                  <a:gd name="T11" fmla="*/ 11 h 42"/>
                  <a:gd name="T12" fmla="*/ 17 w 27"/>
                  <a:gd name="T13" fmla="*/ 9 h 42"/>
                  <a:gd name="T14" fmla="*/ 19 w 27"/>
                  <a:gd name="T15" fmla="*/ 10 h 42"/>
                  <a:gd name="T16" fmla="*/ 14 w 27"/>
                  <a:gd name="T17" fmla="*/ 15 h 42"/>
                  <a:gd name="T18" fmla="*/ 14 w 27"/>
                  <a:gd name="T19" fmla="*/ 18 h 42"/>
                  <a:gd name="T20" fmla="*/ 13 w 27"/>
                  <a:gd name="T21" fmla="*/ 21 h 42"/>
                  <a:gd name="T22" fmla="*/ 15 w 27"/>
                  <a:gd name="T23" fmla="*/ 23 h 42"/>
                  <a:gd name="T24" fmla="*/ 27 w 27"/>
                  <a:gd name="T25" fmla="*/ 25 h 42"/>
                  <a:gd name="T26" fmla="*/ 23 w 27"/>
                  <a:gd name="T27" fmla="*/ 30 h 42"/>
                  <a:gd name="T28" fmla="*/ 13 w 27"/>
                  <a:gd name="T29" fmla="*/ 23 h 42"/>
                  <a:gd name="T30" fmla="*/ 12 w 27"/>
                  <a:gd name="T31" fmla="*/ 24 h 42"/>
                  <a:gd name="T32" fmla="*/ 0 w 27"/>
                  <a:gd name="T33" fmla="*/ 42 h 42"/>
                  <a:gd name="T34" fmla="*/ 10 w 27"/>
                  <a:gd name="T35" fmla="*/ 20 h 42"/>
                  <a:gd name="T36" fmla="*/ 4 w 27"/>
                  <a:gd name="T37"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2">
                    <a:moveTo>
                      <a:pt x="4" y="18"/>
                    </a:moveTo>
                    <a:cubicBezTo>
                      <a:pt x="6" y="17"/>
                      <a:pt x="9" y="16"/>
                      <a:pt x="11" y="13"/>
                    </a:cubicBezTo>
                    <a:cubicBezTo>
                      <a:pt x="12" y="4"/>
                      <a:pt x="12" y="4"/>
                      <a:pt x="12" y="4"/>
                    </a:cubicBezTo>
                    <a:cubicBezTo>
                      <a:pt x="12" y="4"/>
                      <a:pt x="12" y="3"/>
                      <a:pt x="12" y="2"/>
                    </a:cubicBezTo>
                    <a:cubicBezTo>
                      <a:pt x="12" y="1"/>
                      <a:pt x="12" y="0"/>
                      <a:pt x="13" y="0"/>
                    </a:cubicBezTo>
                    <a:cubicBezTo>
                      <a:pt x="16" y="0"/>
                      <a:pt x="15" y="5"/>
                      <a:pt x="15" y="11"/>
                    </a:cubicBezTo>
                    <a:cubicBezTo>
                      <a:pt x="17" y="11"/>
                      <a:pt x="16" y="10"/>
                      <a:pt x="17" y="9"/>
                    </a:cubicBezTo>
                    <a:cubicBezTo>
                      <a:pt x="18" y="9"/>
                      <a:pt x="19" y="9"/>
                      <a:pt x="19" y="10"/>
                    </a:cubicBezTo>
                    <a:cubicBezTo>
                      <a:pt x="20" y="11"/>
                      <a:pt x="19" y="12"/>
                      <a:pt x="14" y="15"/>
                    </a:cubicBezTo>
                    <a:cubicBezTo>
                      <a:pt x="14" y="15"/>
                      <a:pt x="14" y="16"/>
                      <a:pt x="14" y="18"/>
                    </a:cubicBezTo>
                    <a:cubicBezTo>
                      <a:pt x="14" y="19"/>
                      <a:pt x="13" y="20"/>
                      <a:pt x="13" y="21"/>
                    </a:cubicBezTo>
                    <a:cubicBezTo>
                      <a:pt x="13" y="22"/>
                      <a:pt x="14" y="23"/>
                      <a:pt x="15" y="23"/>
                    </a:cubicBezTo>
                    <a:cubicBezTo>
                      <a:pt x="20" y="26"/>
                      <a:pt x="24" y="27"/>
                      <a:pt x="27" y="25"/>
                    </a:cubicBezTo>
                    <a:cubicBezTo>
                      <a:pt x="26" y="28"/>
                      <a:pt x="24" y="30"/>
                      <a:pt x="23" y="30"/>
                    </a:cubicBezTo>
                    <a:cubicBezTo>
                      <a:pt x="20" y="30"/>
                      <a:pt x="18" y="28"/>
                      <a:pt x="13" y="23"/>
                    </a:cubicBezTo>
                    <a:cubicBezTo>
                      <a:pt x="12" y="23"/>
                      <a:pt x="12" y="24"/>
                      <a:pt x="12" y="24"/>
                    </a:cubicBezTo>
                    <a:cubicBezTo>
                      <a:pt x="10" y="33"/>
                      <a:pt x="5" y="38"/>
                      <a:pt x="0" y="42"/>
                    </a:cubicBezTo>
                    <a:cubicBezTo>
                      <a:pt x="4" y="35"/>
                      <a:pt x="8" y="28"/>
                      <a:pt x="10" y="20"/>
                    </a:cubicBezTo>
                    <a:cubicBezTo>
                      <a:pt x="11" y="16"/>
                      <a:pt x="7" y="21"/>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1" name="íśļíḑè"/>
              <p:cNvSpPr/>
              <p:nvPr/>
            </p:nvSpPr>
            <p:spPr bwMode="auto">
              <a:xfrm>
                <a:off x="4340225" y="3941763"/>
                <a:ext cx="17463" cy="42863"/>
              </a:xfrm>
              <a:custGeom>
                <a:avLst/>
                <a:gdLst>
                  <a:gd name="T0" fmla="*/ 0 w 5"/>
                  <a:gd name="T1" fmla="*/ 0 h 13"/>
                  <a:gd name="T2" fmla="*/ 2 w 5"/>
                  <a:gd name="T3" fmla="*/ 4 h 13"/>
                  <a:gd name="T4" fmla="*/ 3 w 5"/>
                  <a:gd name="T5" fmla="*/ 8 h 13"/>
                  <a:gd name="T6" fmla="*/ 4 w 5"/>
                  <a:gd name="T7" fmla="*/ 5 h 13"/>
                  <a:gd name="T8" fmla="*/ 4 w 5"/>
                  <a:gd name="T9" fmla="*/ 4 h 13"/>
                  <a:gd name="T10" fmla="*/ 5 w 5"/>
                  <a:gd name="T11" fmla="*/ 4 h 13"/>
                  <a:gd name="T12" fmla="*/ 5 w 5"/>
                  <a:gd name="T13" fmla="*/ 11 h 13"/>
                  <a:gd name="T14" fmla="*/ 5 w 5"/>
                  <a:gd name="T15" fmla="*/ 12 h 13"/>
                  <a:gd name="T16" fmla="*/ 3 w 5"/>
                  <a:gd name="T17" fmla="*/ 12 h 13"/>
                  <a:gd name="T18" fmla="*/ 1 w 5"/>
                  <a:gd name="T19" fmla="*/ 9 h 13"/>
                  <a:gd name="T20" fmla="*/ 0 w 5"/>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0" y="0"/>
                    </a:moveTo>
                    <a:cubicBezTo>
                      <a:pt x="1" y="0"/>
                      <a:pt x="2" y="2"/>
                      <a:pt x="2" y="4"/>
                    </a:cubicBezTo>
                    <a:cubicBezTo>
                      <a:pt x="2" y="5"/>
                      <a:pt x="2" y="7"/>
                      <a:pt x="3" y="8"/>
                    </a:cubicBezTo>
                    <a:cubicBezTo>
                      <a:pt x="4" y="9"/>
                      <a:pt x="4" y="8"/>
                      <a:pt x="4" y="5"/>
                    </a:cubicBezTo>
                    <a:cubicBezTo>
                      <a:pt x="4" y="4"/>
                      <a:pt x="4" y="4"/>
                      <a:pt x="4" y="4"/>
                    </a:cubicBezTo>
                    <a:cubicBezTo>
                      <a:pt x="4" y="3"/>
                      <a:pt x="4" y="3"/>
                      <a:pt x="5" y="4"/>
                    </a:cubicBezTo>
                    <a:cubicBezTo>
                      <a:pt x="5" y="5"/>
                      <a:pt x="5" y="9"/>
                      <a:pt x="5" y="11"/>
                    </a:cubicBezTo>
                    <a:cubicBezTo>
                      <a:pt x="5" y="12"/>
                      <a:pt x="5" y="12"/>
                      <a:pt x="5" y="12"/>
                    </a:cubicBezTo>
                    <a:cubicBezTo>
                      <a:pt x="4" y="13"/>
                      <a:pt x="3" y="13"/>
                      <a:pt x="3" y="12"/>
                    </a:cubicBezTo>
                    <a:cubicBezTo>
                      <a:pt x="2" y="11"/>
                      <a:pt x="1" y="10"/>
                      <a:pt x="1" y="9"/>
                    </a:cubicBezTo>
                    <a:cubicBezTo>
                      <a:pt x="1" y="6"/>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2" name="ïṥḷíḍè"/>
              <p:cNvSpPr/>
              <p:nvPr/>
            </p:nvSpPr>
            <p:spPr bwMode="auto">
              <a:xfrm>
                <a:off x="4367213" y="3925888"/>
                <a:ext cx="52388" cy="73025"/>
              </a:xfrm>
              <a:custGeom>
                <a:avLst/>
                <a:gdLst>
                  <a:gd name="T0" fmla="*/ 1 w 16"/>
                  <a:gd name="T1" fmla="*/ 13 h 22"/>
                  <a:gd name="T2" fmla="*/ 3 w 16"/>
                  <a:gd name="T3" fmla="*/ 12 h 22"/>
                  <a:gd name="T4" fmla="*/ 7 w 16"/>
                  <a:gd name="T5" fmla="*/ 5 h 22"/>
                  <a:gd name="T6" fmla="*/ 14 w 16"/>
                  <a:gd name="T7" fmla="*/ 0 h 22"/>
                  <a:gd name="T8" fmla="*/ 8 w 16"/>
                  <a:gd name="T9" fmla="*/ 7 h 22"/>
                  <a:gd name="T10" fmla="*/ 8 w 16"/>
                  <a:gd name="T11" fmla="*/ 8 h 22"/>
                  <a:gd name="T12" fmla="*/ 8 w 16"/>
                  <a:gd name="T13" fmla="*/ 9 h 22"/>
                  <a:gd name="T14" fmla="*/ 16 w 16"/>
                  <a:gd name="T15" fmla="*/ 20 h 22"/>
                  <a:gd name="T16" fmla="*/ 14 w 16"/>
                  <a:gd name="T17" fmla="*/ 22 h 22"/>
                  <a:gd name="T18" fmla="*/ 5 w 16"/>
                  <a:gd name="T19" fmla="*/ 21 h 22"/>
                  <a:gd name="T20" fmla="*/ 12 w 16"/>
                  <a:gd name="T21" fmla="*/ 16 h 22"/>
                  <a:gd name="T22" fmla="*/ 8 w 16"/>
                  <a:gd name="T23" fmla="*/ 10 h 22"/>
                  <a:gd name="T24" fmla="*/ 7 w 16"/>
                  <a:gd name="T25" fmla="*/ 9 h 22"/>
                  <a:gd name="T26" fmla="*/ 1 w 16"/>
                  <a:gd name="T27" fmla="*/ 15 h 22"/>
                  <a:gd name="T28" fmla="*/ 1 w 16"/>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2">
                    <a:moveTo>
                      <a:pt x="1" y="13"/>
                    </a:moveTo>
                    <a:cubicBezTo>
                      <a:pt x="2" y="13"/>
                      <a:pt x="2" y="12"/>
                      <a:pt x="3" y="12"/>
                    </a:cubicBezTo>
                    <a:cubicBezTo>
                      <a:pt x="5" y="10"/>
                      <a:pt x="6" y="7"/>
                      <a:pt x="7" y="5"/>
                    </a:cubicBezTo>
                    <a:cubicBezTo>
                      <a:pt x="9" y="2"/>
                      <a:pt x="11" y="0"/>
                      <a:pt x="14" y="0"/>
                    </a:cubicBezTo>
                    <a:cubicBezTo>
                      <a:pt x="14" y="1"/>
                      <a:pt x="11" y="5"/>
                      <a:pt x="8" y="7"/>
                    </a:cubicBezTo>
                    <a:cubicBezTo>
                      <a:pt x="8" y="7"/>
                      <a:pt x="8" y="8"/>
                      <a:pt x="8" y="8"/>
                    </a:cubicBezTo>
                    <a:cubicBezTo>
                      <a:pt x="8" y="8"/>
                      <a:pt x="8" y="8"/>
                      <a:pt x="8" y="9"/>
                    </a:cubicBezTo>
                    <a:cubicBezTo>
                      <a:pt x="12" y="12"/>
                      <a:pt x="15" y="16"/>
                      <a:pt x="16" y="20"/>
                    </a:cubicBezTo>
                    <a:cubicBezTo>
                      <a:pt x="16" y="22"/>
                      <a:pt x="15" y="21"/>
                      <a:pt x="14" y="22"/>
                    </a:cubicBezTo>
                    <a:cubicBezTo>
                      <a:pt x="5" y="21"/>
                      <a:pt x="5" y="21"/>
                      <a:pt x="5" y="21"/>
                    </a:cubicBezTo>
                    <a:cubicBezTo>
                      <a:pt x="6" y="19"/>
                      <a:pt x="13" y="20"/>
                      <a:pt x="12" y="16"/>
                    </a:cubicBezTo>
                    <a:cubicBezTo>
                      <a:pt x="11" y="14"/>
                      <a:pt x="10" y="12"/>
                      <a:pt x="8" y="10"/>
                    </a:cubicBezTo>
                    <a:cubicBezTo>
                      <a:pt x="8" y="10"/>
                      <a:pt x="7" y="9"/>
                      <a:pt x="7" y="9"/>
                    </a:cubicBezTo>
                    <a:cubicBezTo>
                      <a:pt x="5" y="11"/>
                      <a:pt x="3" y="16"/>
                      <a:pt x="1" y="15"/>
                    </a:cubicBezTo>
                    <a:cubicBezTo>
                      <a:pt x="0" y="15"/>
                      <a:pt x="0"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3" name="ïSḻiḓe"/>
              <p:cNvSpPr/>
              <p:nvPr/>
            </p:nvSpPr>
            <p:spPr bwMode="auto">
              <a:xfrm>
                <a:off x="4318000" y="3908425"/>
                <a:ext cx="26988" cy="23813"/>
              </a:xfrm>
              <a:custGeom>
                <a:avLst/>
                <a:gdLst>
                  <a:gd name="T0" fmla="*/ 1 w 8"/>
                  <a:gd name="T1" fmla="*/ 0 h 7"/>
                  <a:gd name="T2" fmla="*/ 5 w 8"/>
                  <a:gd name="T3" fmla="*/ 2 h 7"/>
                  <a:gd name="T4" fmla="*/ 7 w 8"/>
                  <a:gd name="T5" fmla="*/ 4 h 7"/>
                  <a:gd name="T6" fmla="*/ 7 w 8"/>
                  <a:gd name="T7" fmla="*/ 7 h 7"/>
                  <a:gd name="T8" fmla="*/ 4 w 8"/>
                  <a:gd name="T9" fmla="*/ 4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0"/>
                      <a:pt x="3" y="1"/>
                      <a:pt x="5" y="2"/>
                    </a:cubicBezTo>
                    <a:cubicBezTo>
                      <a:pt x="6" y="3"/>
                      <a:pt x="6" y="2"/>
                      <a:pt x="7" y="4"/>
                    </a:cubicBezTo>
                    <a:cubicBezTo>
                      <a:pt x="8" y="5"/>
                      <a:pt x="8" y="7"/>
                      <a:pt x="7" y="7"/>
                    </a:cubicBezTo>
                    <a:cubicBezTo>
                      <a:pt x="6" y="7"/>
                      <a:pt x="5" y="6"/>
                      <a:pt x="4" y="4"/>
                    </a:cubicBezTo>
                    <a:cubicBezTo>
                      <a:pt x="3"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4" name="îsļiḋé"/>
              <p:cNvSpPr/>
              <p:nvPr/>
            </p:nvSpPr>
            <p:spPr bwMode="auto">
              <a:xfrm>
                <a:off x="4308475" y="3836988"/>
                <a:ext cx="98425" cy="112713"/>
              </a:xfrm>
              <a:custGeom>
                <a:avLst/>
                <a:gdLst>
                  <a:gd name="T0" fmla="*/ 1 w 30"/>
                  <a:gd name="T1" fmla="*/ 14 h 34"/>
                  <a:gd name="T2" fmla="*/ 10 w 30"/>
                  <a:gd name="T3" fmla="*/ 20 h 34"/>
                  <a:gd name="T4" fmla="*/ 12 w 30"/>
                  <a:gd name="T5" fmla="*/ 18 h 34"/>
                  <a:gd name="T6" fmla="*/ 9 w 30"/>
                  <a:gd name="T7" fmla="*/ 14 h 34"/>
                  <a:gd name="T8" fmla="*/ 9 w 30"/>
                  <a:gd name="T9" fmla="*/ 13 h 34"/>
                  <a:gd name="T10" fmla="*/ 9 w 30"/>
                  <a:gd name="T11" fmla="*/ 9 h 34"/>
                  <a:gd name="T12" fmla="*/ 6 w 30"/>
                  <a:gd name="T13" fmla="*/ 3 h 34"/>
                  <a:gd name="T14" fmla="*/ 6 w 30"/>
                  <a:gd name="T15" fmla="*/ 2 h 34"/>
                  <a:gd name="T16" fmla="*/ 11 w 30"/>
                  <a:gd name="T17" fmla="*/ 4 h 34"/>
                  <a:gd name="T18" fmla="*/ 11 w 30"/>
                  <a:gd name="T19" fmla="*/ 11 h 34"/>
                  <a:gd name="T20" fmla="*/ 18 w 30"/>
                  <a:gd name="T21" fmla="*/ 1 h 34"/>
                  <a:gd name="T22" fmla="*/ 21 w 30"/>
                  <a:gd name="T23" fmla="*/ 4 h 34"/>
                  <a:gd name="T24" fmla="*/ 22 w 30"/>
                  <a:gd name="T25" fmla="*/ 15 h 34"/>
                  <a:gd name="T26" fmla="*/ 23 w 30"/>
                  <a:gd name="T27" fmla="*/ 17 h 34"/>
                  <a:gd name="T28" fmla="*/ 30 w 30"/>
                  <a:gd name="T29" fmla="*/ 14 h 34"/>
                  <a:gd name="T30" fmla="*/ 24 w 30"/>
                  <a:gd name="T31" fmla="*/ 25 h 34"/>
                  <a:gd name="T32" fmla="*/ 23 w 30"/>
                  <a:gd name="T33" fmla="*/ 33 h 34"/>
                  <a:gd name="T34" fmla="*/ 23 w 30"/>
                  <a:gd name="T35" fmla="*/ 33 h 34"/>
                  <a:gd name="T36" fmla="*/ 22 w 30"/>
                  <a:gd name="T37" fmla="*/ 32 h 34"/>
                  <a:gd name="T38" fmla="*/ 18 w 30"/>
                  <a:gd name="T39" fmla="*/ 34 h 34"/>
                  <a:gd name="T40" fmla="*/ 24 w 30"/>
                  <a:gd name="T41" fmla="*/ 24 h 34"/>
                  <a:gd name="T42" fmla="*/ 26 w 30"/>
                  <a:gd name="T43" fmla="*/ 17 h 34"/>
                  <a:gd name="T44" fmla="*/ 15 w 30"/>
                  <a:gd name="T45" fmla="*/ 31 h 34"/>
                  <a:gd name="T46" fmla="*/ 19 w 30"/>
                  <a:gd name="T47" fmla="*/ 24 h 34"/>
                  <a:gd name="T48" fmla="*/ 17 w 30"/>
                  <a:gd name="T49" fmla="*/ 21 h 34"/>
                  <a:gd name="T50" fmla="*/ 16 w 30"/>
                  <a:gd name="T51" fmla="*/ 23 h 34"/>
                  <a:gd name="T52" fmla="*/ 13 w 30"/>
                  <a:gd name="T53" fmla="*/ 22 h 34"/>
                  <a:gd name="T54" fmla="*/ 13 w 30"/>
                  <a:gd name="T55" fmla="*/ 30 h 34"/>
                  <a:gd name="T56" fmla="*/ 12 w 30"/>
                  <a:gd name="T57" fmla="*/ 23 h 34"/>
                  <a:gd name="T58" fmla="*/ 12 w 30"/>
                  <a:gd name="T59" fmla="*/ 21 h 34"/>
                  <a:gd name="T60" fmla="*/ 10 w 30"/>
                  <a:gd name="T61" fmla="*/ 21 h 34"/>
                  <a:gd name="T62" fmla="*/ 10 w 30"/>
                  <a:gd name="T63" fmla="*/ 22 h 34"/>
                  <a:gd name="T64" fmla="*/ 1 w 30"/>
                  <a:gd name="T65" fmla="*/ 15 h 34"/>
                  <a:gd name="T66" fmla="*/ 1 w 30"/>
                  <a:gd name="T67" fmla="*/ 14 h 34"/>
                  <a:gd name="T68" fmla="*/ 14 w 30"/>
                  <a:gd name="T69" fmla="*/ 9 h 34"/>
                  <a:gd name="T70" fmla="*/ 19 w 30"/>
                  <a:gd name="T71" fmla="*/ 13 h 34"/>
                  <a:gd name="T72" fmla="*/ 17 w 30"/>
                  <a:gd name="T73" fmla="*/ 19 h 34"/>
                  <a:gd name="T74" fmla="*/ 20 w 30"/>
                  <a:gd name="T75" fmla="*/ 22 h 34"/>
                  <a:gd name="T76" fmla="*/ 19 w 30"/>
                  <a:gd name="T77" fmla="*/ 4 h 34"/>
                  <a:gd name="T78" fmla="*/ 14 w 30"/>
                  <a:gd name="T79" fmla="*/ 9 h 34"/>
                  <a:gd name="T80" fmla="*/ 14 w 30"/>
                  <a:gd name="T81" fmla="*/ 10 h 34"/>
                  <a:gd name="T82" fmla="*/ 12 w 30"/>
                  <a:gd name="T83" fmla="*/ 11 h 34"/>
                  <a:gd name="T84" fmla="*/ 13 w 30"/>
                  <a:gd name="T85" fmla="*/ 13 h 34"/>
                  <a:gd name="T86" fmla="*/ 14 w 30"/>
                  <a:gd name="T87" fmla="*/ 18 h 34"/>
                  <a:gd name="T88" fmla="*/ 15 w 30"/>
                  <a:gd name="T89" fmla="*/ 19 h 34"/>
                  <a:gd name="T90" fmla="*/ 15 w 30"/>
                  <a:gd name="T91" fmla="*/ 17 h 34"/>
                  <a:gd name="T92" fmla="*/ 16 w 30"/>
                  <a:gd name="T93" fmla="*/ 18 h 34"/>
                  <a:gd name="T94" fmla="*/ 17 w 30"/>
                  <a:gd name="T95" fmla="*/ 18 h 34"/>
                  <a:gd name="T96" fmla="*/ 17 w 30"/>
                  <a:gd name="T97" fmla="*/ 14 h 34"/>
                  <a:gd name="T98" fmla="*/ 14 w 30"/>
                  <a:gd name="T9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34">
                    <a:moveTo>
                      <a:pt x="1" y="14"/>
                    </a:moveTo>
                    <a:cubicBezTo>
                      <a:pt x="2" y="13"/>
                      <a:pt x="6" y="15"/>
                      <a:pt x="10" y="20"/>
                    </a:cubicBezTo>
                    <a:cubicBezTo>
                      <a:pt x="11" y="19"/>
                      <a:pt x="11" y="19"/>
                      <a:pt x="12" y="18"/>
                    </a:cubicBezTo>
                    <a:cubicBezTo>
                      <a:pt x="12" y="16"/>
                      <a:pt x="10" y="15"/>
                      <a:pt x="9" y="14"/>
                    </a:cubicBezTo>
                    <a:cubicBezTo>
                      <a:pt x="9" y="14"/>
                      <a:pt x="9" y="13"/>
                      <a:pt x="9" y="13"/>
                    </a:cubicBezTo>
                    <a:cubicBezTo>
                      <a:pt x="9" y="12"/>
                      <a:pt x="9" y="10"/>
                      <a:pt x="9" y="9"/>
                    </a:cubicBezTo>
                    <a:cubicBezTo>
                      <a:pt x="8" y="6"/>
                      <a:pt x="7" y="4"/>
                      <a:pt x="6" y="3"/>
                    </a:cubicBezTo>
                    <a:cubicBezTo>
                      <a:pt x="5" y="2"/>
                      <a:pt x="5" y="2"/>
                      <a:pt x="6" y="2"/>
                    </a:cubicBezTo>
                    <a:cubicBezTo>
                      <a:pt x="9" y="2"/>
                      <a:pt x="12" y="1"/>
                      <a:pt x="11" y="4"/>
                    </a:cubicBezTo>
                    <a:cubicBezTo>
                      <a:pt x="11" y="8"/>
                      <a:pt x="10" y="12"/>
                      <a:pt x="11" y="11"/>
                    </a:cubicBezTo>
                    <a:cubicBezTo>
                      <a:pt x="14" y="6"/>
                      <a:pt x="16" y="2"/>
                      <a:pt x="18" y="1"/>
                    </a:cubicBezTo>
                    <a:cubicBezTo>
                      <a:pt x="20" y="0"/>
                      <a:pt x="21" y="2"/>
                      <a:pt x="21" y="4"/>
                    </a:cubicBezTo>
                    <a:cubicBezTo>
                      <a:pt x="22" y="7"/>
                      <a:pt x="22" y="11"/>
                      <a:pt x="22" y="15"/>
                    </a:cubicBezTo>
                    <a:cubicBezTo>
                      <a:pt x="22" y="18"/>
                      <a:pt x="22" y="19"/>
                      <a:pt x="23" y="17"/>
                    </a:cubicBezTo>
                    <a:cubicBezTo>
                      <a:pt x="24" y="16"/>
                      <a:pt x="29" y="9"/>
                      <a:pt x="30" y="14"/>
                    </a:cubicBezTo>
                    <a:cubicBezTo>
                      <a:pt x="30" y="17"/>
                      <a:pt x="28" y="21"/>
                      <a:pt x="24" y="25"/>
                    </a:cubicBezTo>
                    <a:cubicBezTo>
                      <a:pt x="24" y="28"/>
                      <a:pt x="24" y="30"/>
                      <a:pt x="23" y="33"/>
                    </a:cubicBezTo>
                    <a:cubicBezTo>
                      <a:pt x="23" y="33"/>
                      <a:pt x="23" y="33"/>
                      <a:pt x="23" y="33"/>
                    </a:cubicBezTo>
                    <a:cubicBezTo>
                      <a:pt x="23" y="31"/>
                      <a:pt x="22" y="31"/>
                      <a:pt x="22" y="32"/>
                    </a:cubicBezTo>
                    <a:cubicBezTo>
                      <a:pt x="21" y="32"/>
                      <a:pt x="20" y="34"/>
                      <a:pt x="18" y="34"/>
                    </a:cubicBezTo>
                    <a:cubicBezTo>
                      <a:pt x="22" y="30"/>
                      <a:pt x="22" y="25"/>
                      <a:pt x="24" y="24"/>
                    </a:cubicBezTo>
                    <a:cubicBezTo>
                      <a:pt x="26" y="20"/>
                      <a:pt x="27" y="17"/>
                      <a:pt x="26" y="17"/>
                    </a:cubicBezTo>
                    <a:cubicBezTo>
                      <a:pt x="22" y="19"/>
                      <a:pt x="16" y="31"/>
                      <a:pt x="15" y="31"/>
                    </a:cubicBezTo>
                    <a:cubicBezTo>
                      <a:pt x="16" y="28"/>
                      <a:pt x="17" y="26"/>
                      <a:pt x="19" y="24"/>
                    </a:cubicBezTo>
                    <a:cubicBezTo>
                      <a:pt x="19" y="22"/>
                      <a:pt x="18" y="21"/>
                      <a:pt x="17" y="21"/>
                    </a:cubicBezTo>
                    <a:cubicBezTo>
                      <a:pt x="17" y="21"/>
                      <a:pt x="17" y="22"/>
                      <a:pt x="16" y="23"/>
                    </a:cubicBezTo>
                    <a:cubicBezTo>
                      <a:pt x="15" y="23"/>
                      <a:pt x="14" y="21"/>
                      <a:pt x="13" y="22"/>
                    </a:cubicBezTo>
                    <a:cubicBezTo>
                      <a:pt x="14" y="27"/>
                      <a:pt x="14" y="31"/>
                      <a:pt x="13" y="30"/>
                    </a:cubicBezTo>
                    <a:cubicBezTo>
                      <a:pt x="13" y="28"/>
                      <a:pt x="13" y="25"/>
                      <a:pt x="12" y="23"/>
                    </a:cubicBezTo>
                    <a:cubicBezTo>
                      <a:pt x="12" y="22"/>
                      <a:pt x="12" y="22"/>
                      <a:pt x="12" y="21"/>
                    </a:cubicBezTo>
                    <a:cubicBezTo>
                      <a:pt x="11" y="20"/>
                      <a:pt x="11" y="20"/>
                      <a:pt x="10" y="21"/>
                    </a:cubicBezTo>
                    <a:cubicBezTo>
                      <a:pt x="10" y="21"/>
                      <a:pt x="10" y="21"/>
                      <a:pt x="10" y="22"/>
                    </a:cubicBezTo>
                    <a:cubicBezTo>
                      <a:pt x="9" y="22"/>
                      <a:pt x="4" y="16"/>
                      <a:pt x="1" y="15"/>
                    </a:cubicBezTo>
                    <a:cubicBezTo>
                      <a:pt x="0" y="14"/>
                      <a:pt x="1" y="14"/>
                      <a:pt x="1" y="14"/>
                    </a:cubicBezTo>
                    <a:close/>
                    <a:moveTo>
                      <a:pt x="14" y="9"/>
                    </a:moveTo>
                    <a:cubicBezTo>
                      <a:pt x="16" y="10"/>
                      <a:pt x="18" y="12"/>
                      <a:pt x="19" y="13"/>
                    </a:cubicBezTo>
                    <a:cubicBezTo>
                      <a:pt x="19" y="15"/>
                      <a:pt x="18" y="17"/>
                      <a:pt x="17" y="19"/>
                    </a:cubicBezTo>
                    <a:cubicBezTo>
                      <a:pt x="18" y="20"/>
                      <a:pt x="19" y="21"/>
                      <a:pt x="20" y="22"/>
                    </a:cubicBezTo>
                    <a:cubicBezTo>
                      <a:pt x="20" y="16"/>
                      <a:pt x="20" y="10"/>
                      <a:pt x="19" y="4"/>
                    </a:cubicBezTo>
                    <a:cubicBezTo>
                      <a:pt x="16" y="4"/>
                      <a:pt x="15" y="7"/>
                      <a:pt x="14" y="9"/>
                    </a:cubicBezTo>
                    <a:close/>
                    <a:moveTo>
                      <a:pt x="14" y="10"/>
                    </a:moveTo>
                    <a:cubicBezTo>
                      <a:pt x="13" y="10"/>
                      <a:pt x="13" y="10"/>
                      <a:pt x="12" y="11"/>
                    </a:cubicBezTo>
                    <a:cubicBezTo>
                      <a:pt x="12" y="12"/>
                      <a:pt x="12" y="12"/>
                      <a:pt x="13" y="13"/>
                    </a:cubicBezTo>
                    <a:cubicBezTo>
                      <a:pt x="15" y="14"/>
                      <a:pt x="13" y="17"/>
                      <a:pt x="14" y="18"/>
                    </a:cubicBezTo>
                    <a:cubicBezTo>
                      <a:pt x="14" y="19"/>
                      <a:pt x="14" y="19"/>
                      <a:pt x="15" y="19"/>
                    </a:cubicBezTo>
                    <a:cubicBezTo>
                      <a:pt x="15" y="19"/>
                      <a:pt x="15" y="17"/>
                      <a:pt x="15" y="17"/>
                    </a:cubicBezTo>
                    <a:cubicBezTo>
                      <a:pt x="15" y="17"/>
                      <a:pt x="16" y="19"/>
                      <a:pt x="16" y="18"/>
                    </a:cubicBezTo>
                    <a:cubicBezTo>
                      <a:pt x="17" y="18"/>
                      <a:pt x="17" y="18"/>
                      <a:pt x="17" y="18"/>
                    </a:cubicBezTo>
                    <a:cubicBezTo>
                      <a:pt x="17" y="14"/>
                      <a:pt x="17" y="14"/>
                      <a:pt x="17" y="14"/>
                    </a:cubicBezTo>
                    <a:cubicBezTo>
                      <a:pt x="17" y="12"/>
                      <a:pt x="15"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65" name="ïşľídé"/>
              <p:cNvSpPr/>
              <p:nvPr/>
            </p:nvSpPr>
            <p:spPr bwMode="auto">
              <a:xfrm>
                <a:off x="3216275" y="2651125"/>
                <a:ext cx="1543050" cy="1549400"/>
              </a:xfrm>
              <a:custGeom>
                <a:avLst/>
                <a:gdLst>
                  <a:gd name="T0" fmla="*/ 234 w 468"/>
                  <a:gd name="T1" fmla="*/ 0 h 468"/>
                  <a:gd name="T2" fmla="*/ 468 w 468"/>
                  <a:gd name="T3" fmla="*/ 234 h 468"/>
                  <a:gd name="T4" fmla="*/ 234 w 468"/>
                  <a:gd name="T5" fmla="*/ 468 h 468"/>
                  <a:gd name="T6" fmla="*/ 0 w 468"/>
                  <a:gd name="T7" fmla="*/ 234 h 468"/>
                  <a:gd name="T8" fmla="*/ 234 w 468"/>
                  <a:gd name="T9" fmla="*/ 0 h 468"/>
                  <a:gd name="T10" fmla="*/ 234 w 468"/>
                  <a:gd name="T11" fmla="*/ 11 h 468"/>
                  <a:gd name="T12" fmla="*/ 11 w 468"/>
                  <a:gd name="T13" fmla="*/ 234 h 468"/>
                  <a:gd name="T14" fmla="*/ 234 w 468"/>
                  <a:gd name="T15" fmla="*/ 458 h 468"/>
                  <a:gd name="T16" fmla="*/ 458 w 468"/>
                  <a:gd name="T17" fmla="*/ 234 h 468"/>
                  <a:gd name="T18" fmla="*/ 234 w 468"/>
                  <a:gd name="T19"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468">
                    <a:moveTo>
                      <a:pt x="234" y="0"/>
                    </a:moveTo>
                    <a:cubicBezTo>
                      <a:pt x="364" y="0"/>
                      <a:pt x="468" y="105"/>
                      <a:pt x="468" y="234"/>
                    </a:cubicBezTo>
                    <a:cubicBezTo>
                      <a:pt x="468" y="363"/>
                      <a:pt x="364" y="468"/>
                      <a:pt x="234" y="468"/>
                    </a:cubicBezTo>
                    <a:cubicBezTo>
                      <a:pt x="105" y="468"/>
                      <a:pt x="0" y="363"/>
                      <a:pt x="0" y="234"/>
                    </a:cubicBezTo>
                    <a:cubicBezTo>
                      <a:pt x="0" y="105"/>
                      <a:pt x="105" y="0"/>
                      <a:pt x="234" y="0"/>
                    </a:cubicBezTo>
                    <a:close/>
                    <a:moveTo>
                      <a:pt x="234" y="11"/>
                    </a:moveTo>
                    <a:cubicBezTo>
                      <a:pt x="111" y="11"/>
                      <a:pt x="11" y="111"/>
                      <a:pt x="11" y="234"/>
                    </a:cubicBezTo>
                    <a:cubicBezTo>
                      <a:pt x="11" y="358"/>
                      <a:pt x="111" y="458"/>
                      <a:pt x="234" y="458"/>
                    </a:cubicBezTo>
                    <a:cubicBezTo>
                      <a:pt x="358" y="458"/>
                      <a:pt x="458" y="358"/>
                      <a:pt x="458" y="234"/>
                    </a:cubicBezTo>
                    <a:cubicBezTo>
                      <a:pt x="458" y="111"/>
                      <a:pt x="358" y="11"/>
                      <a:pt x="23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sp>
          <p:nvSpPr>
            <p:cNvPr id="4" name="îṡḻiḓê"/>
            <p:cNvSpPr/>
            <p:nvPr/>
          </p:nvSpPr>
          <p:spPr bwMode="auto">
            <a:xfrm>
              <a:off x="5596394" y="2698255"/>
              <a:ext cx="789892" cy="1073720"/>
            </a:xfrm>
            <a:custGeom>
              <a:avLst/>
              <a:gdLst>
                <a:gd name="T0" fmla="*/ 103 w 142"/>
                <a:gd name="T1" fmla="*/ 5 h 192"/>
                <a:gd name="T2" fmla="*/ 100 w 142"/>
                <a:gd name="T3" fmla="*/ 29 h 192"/>
                <a:gd name="T4" fmla="*/ 118 w 142"/>
                <a:gd name="T5" fmla="*/ 22 h 192"/>
                <a:gd name="T6" fmla="*/ 98 w 142"/>
                <a:gd name="T7" fmla="*/ 62 h 192"/>
                <a:gd name="T8" fmla="*/ 94 w 142"/>
                <a:gd name="T9" fmla="*/ 54 h 192"/>
                <a:gd name="T10" fmla="*/ 100 w 142"/>
                <a:gd name="T11" fmla="*/ 53 h 192"/>
                <a:gd name="T12" fmla="*/ 107 w 142"/>
                <a:gd name="T13" fmla="*/ 32 h 192"/>
                <a:gd name="T14" fmla="*/ 96 w 142"/>
                <a:gd name="T15" fmla="*/ 38 h 192"/>
                <a:gd name="T16" fmla="*/ 83 w 142"/>
                <a:gd name="T17" fmla="*/ 80 h 192"/>
                <a:gd name="T18" fmla="*/ 125 w 142"/>
                <a:gd name="T19" fmla="*/ 66 h 192"/>
                <a:gd name="T20" fmla="*/ 140 w 142"/>
                <a:gd name="T21" fmla="*/ 65 h 192"/>
                <a:gd name="T22" fmla="*/ 136 w 142"/>
                <a:gd name="T23" fmla="*/ 76 h 192"/>
                <a:gd name="T24" fmla="*/ 77 w 142"/>
                <a:gd name="T25" fmla="*/ 94 h 192"/>
                <a:gd name="T26" fmla="*/ 73 w 142"/>
                <a:gd name="T27" fmla="*/ 122 h 192"/>
                <a:gd name="T28" fmla="*/ 81 w 142"/>
                <a:gd name="T29" fmla="*/ 111 h 192"/>
                <a:gd name="T30" fmla="*/ 85 w 142"/>
                <a:gd name="T31" fmla="*/ 95 h 192"/>
                <a:gd name="T32" fmla="*/ 98 w 142"/>
                <a:gd name="T33" fmla="*/ 103 h 192"/>
                <a:gd name="T34" fmla="*/ 94 w 142"/>
                <a:gd name="T35" fmla="*/ 110 h 192"/>
                <a:gd name="T36" fmla="*/ 90 w 142"/>
                <a:gd name="T37" fmla="*/ 124 h 192"/>
                <a:gd name="T38" fmla="*/ 106 w 142"/>
                <a:gd name="T39" fmla="*/ 131 h 192"/>
                <a:gd name="T40" fmla="*/ 104 w 142"/>
                <a:gd name="T41" fmla="*/ 140 h 192"/>
                <a:gd name="T42" fmla="*/ 84 w 142"/>
                <a:gd name="T43" fmla="*/ 139 h 192"/>
                <a:gd name="T44" fmla="*/ 37 w 142"/>
                <a:gd name="T45" fmla="*/ 185 h 192"/>
                <a:gd name="T46" fmla="*/ 14 w 142"/>
                <a:gd name="T47" fmla="*/ 190 h 192"/>
                <a:gd name="T48" fmla="*/ 10 w 142"/>
                <a:gd name="T49" fmla="*/ 176 h 192"/>
                <a:gd name="T50" fmla="*/ 36 w 142"/>
                <a:gd name="T51" fmla="*/ 174 h 192"/>
                <a:gd name="T52" fmla="*/ 47 w 142"/>
                <a:gd name="T53" fmla="*/ 164 h 192"/>
                <a:gd name="T54" fmla="*/ 71 w 142"/>
                <a:gd name="T55" fmla="*/ 136 h 192"/>
                <a:gd name="T56" fmla="*/ 59 w 142"/>
                <a:gd name="T57" fmla="*/ 121 h 192"/>
                <a:gd name="T58" fmla="*/ 64 w 142"/>
                <a:gd name="T59" fmla="*/ 100 h 192"/>
                <a:gd name="T60" fmla="*/ 41 w 142"/>
                <a:gd name="T61" fmla="*/ 111 h 192"/>
                <a:gd name="T62" fmla="*/ 19 w 142"/>
                <a:gd name="T63" fmla="*/ 122 h 192"/>
                <a:gd name="T64" fmla="*/ 12 w 142"/>
                <a:gd name="T65" fmla="*/ 127 h 192"/>
                <a:gd name="T66" fmla="*/ 0 w 142"/>
                <a:gd name="T67" fmla="*/ 114 h 192"/>
                <a:gd name="T68" fmla="*/ 70 w 142"/>
                <a:gd name="T69" fmla="*/ 86 h 192"/>
                <a:gd name="T70" fmla="*/ 77 w 142"/>
                <a:gd name="T71" fmla="*/ 52 h 192"/>
                <a:gd name="T72" fmla="*/ 65 w 142"/>
                <a:gd name="T73" fmla="*/ 65 h 192"/>
                <a:gd name="T74" fmla="*/ 53 w 142"/>
                <a:gd name="T75" fmla="*/ 78 h 192"/>
                <a:gd name="T76" fmla="*/ 52 w 142"/>
                <a:gd name="T77" fmla="*/ 34 h 192"/>
                <a:gd name="T78" fmla="*/ 62 w 142"/>
                <a:gd name="T79" fmla="*/ 53 h 192"/>
                <a:gd name="T80" fmla="*/ 83 w 142"/>
                <a:gd name="T81" fmla="*/ 37 h 192"/>
                <a:gd name="T82" fmla="*/ 83 w 142"/>
                <a:gd name="T83" fmla="*/ 3 h 192"/>
                <a:gd name="T84" fmla="*/ 103 w 142"/>
                <a:gd name="T85"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192">
                  <a:moveTo>
                    <a:pt x="103" y="5"/>
                  </a:moveTo>
                  <a:cubicBezTo>
                    <a:pt x="107" y="13"/>
                    <a:pt x="101" y="20"/>
                    <a:pt x="100" y="29"/>
                  </a:cubicBezTo>
                  <a:cubicBezTo>
                    <a:pt x="107" y="27"/>
                    <a:pt x="110" y="23"/>
                    <a:pt x="118" y="22"/>
                  </a:cubicBezTo>
                  <a:cubicBezTo>
                    <a:pt x="136" y="35"/>
                    <a:pt x="108" y="54"/>
                    <a:pt x="98" y="62"/>
                  </a:cubicBezTo>
                  <a:cubicBezTo>
                    <a:pt x="95" y="60"/>
                    <a:pt x="94" y="58"/>
                    <a:pt x="94" y="54"/>
                  </a:cubicBezTo>
                  <a:cubicBezTo>
                    <a:pt x="96" y="53"/>
                    <a:pt x="98" y="53"/>
                    <a:pt x="100" y="53"/>
                  </a:cubicBezTo>
                  <a:cubicBezTo>
                    <a:pt x="101" y="45"/>
                    <a:pt x="108" y="40"/>
                    <a:pt x="107" y="32"/>
                  </a:cubicBezTo>
                  <a:cubicBezTo>
                    <a:pt x="102" y="32"/>
                    <a:pt x="100" y="36"/>
                    <a:pt x="96" y="38"/>
                  </a:cubicBezTo>
                  <a:cubicBezTo>
                    <a:pt x="93" y="53"/>
                    <a:pt x="84" y="63"/>
                    <a:pt x="83" y="80"/>
                  </a:cubicBezTo>
                  <a:cubicBezTo>
                    <a:pt x="96" y="75"/>
                    <a:pt x="110" y="70"/>
                    <a:pt x="125" y="66"/>
                  </a:cubicBezTo>
                  <a:cubicBezTo>
                    <a:pt x="130" y="65"/>
                    <a:pt x="135" y="62"/>
                    <a:pt x="140" y="65"/>
                  </a:cubicBezTo>
                  <a:cubicBezTo>
                    <a:pt x="142" y="70"/>
                    <a:pt x="137" y="72"/>
                    <a:pt x="136" y="76"/>
                  </a:cubicBezTo>
                  <a:cubicBezTo>
                    <a:pt x="117" y="83"/>
                    <a:pt x="92" y="83"/>
                    <a:pt x="77" y="94"/>
                  </a:cubicBezTo>
                  <a:cubicBezTo>
                    <a:pt x="76" y="103"/>
                    <a:pt x="68" y="113"/>
                    <a:pt x="73" y="122"/>
                  </a:cubicBezTo>
                  <a:cubicBezTo>
                    <a:pt x="79" y="122"/>
                    <a:pt x="80" y="115"/>
                    <a:pt x="81" y="111"/>
                  </a:cubicBezTo>
                  <a:cubicBezTo>
                    <a:pt x="83" y="105"/>
                    <a:pt x="84" y="100"/>
                    <a:pt x="85" y="95"/>
                  </a:cubicBezTo>
                  <a:cubicBezTo>
                    <a:pt x="92" y="95"/>
                    <a:pt x="98" y="98"/>
                    <a:pt x="98" y="103"/>
                  </a:cubicBezTo>
                  <a:cubicBezTo>
                    <a:pt x="98" y="105"/>
                    <a:pt x="95" y="107"/>
                    <a:pt x="94" y="110"/>
                  </a:cubicBezTo>
                  <a:cubicBezTo>
                    <a:pt x="91" y="115"/>
                    <a:pt x="92" y="120"/>
                    <a:pt x="90" y="124"/>
                  </a:cubicBezTo>
                  <a:cubicBezTo>
                    <a:pt x="94" y="128"/>
                    <a:pt x="101" y="128"/>
                    <a:pt x="106" y="131"/>
                  </a:cubicBezTo>
                  <a:cubicBezTo>
                    <a:pt x="106" y="134"/>
                    <a:pt x="106" y="137"/>
                    <a:pt x="104" y="140"/>
                  </a:cubicBezTo>
                  <a:cubicBezTo>
                    <a:pt x="99" y="142"/>
                    <a:pt x="92" y="139"/>
                    <a:pt x="84" y="139"/>
                  </a:cubicBezTo>
                  <a:cubicBezTo>
                    <a:pt x="72" y="154"/>
                    <a:pt x="60" y="177"/>
                    <a:pt x="37" y="185"/>
                  </a:cubicBezTo>
                  <a:cubicBezTo>
                    <a:pt x="31" y="188"/>
                    <a:pt x="21" y="192"/>
                    <a:pt x="14" y="190"/>
                  </a:cubicBezTo>
                  <a:cubicBezTo>
                    <a:pt x="9" y="188"/>
                    <a:pt x="6" y="181"/>
                    <a:pt x="10" y="176"/>
                  </a:cubicBezTo>
                  <a:cubicBezTo>
                    <a:pt x="19" y="173"/>
                    <a:pt x="28" y="177"/>
                    <a:pt x="36" y="174"/>
                  </a:cubicBezTo>
                  <a:cubicBezTo>
                    <a:pt x="39" y="172"/>
                    <a:pt x="43" y="167"/>
                    <a:pt x="47" y="164"/>
                  </a:cubicBezTo>
                  <a:cubicBezTo>
                    <a:pt x="56" y="156"/>
                    <a:pt x="66" y="147"/>
                    <a:pt x="71" y="136"/>
                  </a:cubicBezTo>
                  <a:cubicBezTo>
                    <a:pt x="66" y="132"/>
                    <a:pt x="60" y="129"/>
                    <a:pt x="59" y="121"/>
                  </a:cubicBezTo>
                  <a:cubicBezTo>
                    <a:pt x="58" y="114"/>
                    <a:pt x="65" y="109"/>
                    <a:pt x="64" y="100"/>
                  </a:cubicBezTo>
                  <a:cubicBezTo>
                    <a:pt x="57" y="101"/>
                    <a:pt x="49" y="106"/>
                    <a:pt x="41" y="111"/>
                  </a:cubicBezTo>
                  <a:cubicBezTo>
                    <a:pt x="34" y="115"/>
                    <a:pt x="25" y="118"/>
                    <a:pt x="19" y="122"/>
                  </a:cubicBezTo>
                  <a:cubicBezTo>
                    <a:pt x="17" y="124"/>
                    <a:pt x="15" y="127"/>
                    <a:pt x="12" y="127"/>
                  </a:cubicBezTo>
                  <a:cubicBezTo>
                    <a:pt x="5" y="128"/>
                    <a:pt x="1" y="121"/>
                    <a:pt x="0" y="114"/>
                  </a:cubicBezTo>
                  <a:cubicBezTo>
                    <a:pt x="25" y="106"/>
                    <a:pt x="47" y="96"/>
                    <a:pt x="70" y="86"/>
                  </a:cubicBezTo>
                  <a:cubicBezTo>
                    <a:pt x="71" y="74"/>
                    <a:pt x="79" y="63"/>
                    <a:pt x="77" y="52"/>
                  </a:cubicBezTo>
                  <a:cubicBezTo>
                    <a:pt x="71" y="54"/>
                    <a:pt x="68" y="60"/>
                    <a:pt x="65" y="65"/>
                  </a:cubicBezTo>
                  <a:cubicBezTo>
                    <a:pt x="62" y="70"/>
                    <a:pt x="61" y="78"/>
                    <a:pt x="53" y="78"/>
                  </a:cubicBezTo>
                  <a:cubicBezTo>
                    <a:pt x="46" y="66"/>
                    <a:pt x="54" y="48"/>
                    <a:pt x="52" y="34"/>
                  </a:cubicBezTo>
                  <a:cubicBezTo>
                    <a:pt x="60" y="36"/>
                    <a:pt x="61" y="44"/>
                    <a:pt x="62" y="53"/>
                  </a:cubicBezTo>
                  <a:cubicBezTo>
                    <a:pt x="73" y="52"/>
                    <a:pt x="77" y="43"/>
                    <a:pt x="83" y="37"/>
                  </a:cubicBezTo>
                  <a:cubicBezTo>
                    <a:pt x="84" y="26"/>
                    <a:pt x="89" y="12"/>
                    <a:pt x="83" y="3"/>
                  </a:cubicBezTo>
                  <a:cubicBezTo>
                    <a:pt x="89" y="0"/>
                    <a:pt x="96" y="3"/>
                    <a:pt x="10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5" name="íš1îďê"/>
            <p:cNvSpPr/>
            <p:nvPr/>
          </p:nvSpPr>
          <p:spPr bwMode="auto">
            <a:xfrm>
              <a:off x="6605481" y="2812096"/>
              <a:ext cx="637148" cy="923865"/>
            </a:xfrm>
            <a:custGeom>
              <a:avLst/>
              <a:gdLst>
                <a:gd name="T0" fmla="*/ 71 w 115"/>
                <a:gd name="T1" fmla="*/ 48 h 167"/>
                <a:gd name="T2" fmla="*/ 90 w 115"/>
                <a:gd name="T3" fmla="*/ 48 h 167"/>
                <a:gd name="T4" fmla="*/ 69 w 115"/>
                <a:gd name="T5" fmla="*/ 65 h 167"/>
                <a:gd name="T6" fmla="*/ 61 w 115"/>
                <a:gd name="T7" fmla="*/ 93 h 167"/>
                <a:gd name="T8" fmla="*/ 78 w 115"/>
                <a:gd name="T9" fmla="*/ 105 h 167"/>
                <a:gd name="T10" fmla="*/ 115 w 115"/>
                <a:gd name="T11" fmla="*/ 111 h 167"/>
                <a:gd name="T12" fmla="*/ 110 w 115"/>
                <a:gd name="T13" fmla="*/ 122 h 167"/>
                <a:gd name="T14" fmla="*/ 84 w 115"/>
                <a:gd name="T15" fmla="*/ 126 h 167"/>
                <a:gd name="T16" fmla="*/ 58 w 115"/>
                <a:gd name="T17" fmla="*/ 99 h 167"/>
                <a:gd name="T18" fmla="*/ 28 w 115"/>
                <a:gd name="T19" fmla="*/ 150 h 167"/>
                <a:gd name="T20" fmla="*/ 0 w 115"/>
                <a:gd name="T21" fmla="*/ 167 h 167"/>
                <a:gd name="T22" fmla="*/ 6 w 115"/>
                <a:gd name="T23" fmla="*/ 158 h 167"/>
                <a:gd name="T24" fmla="*/ 29 w 115"/>
                <a:gd name="T25" fmla="*/ 127 h 167"/>
                <a:gd name="T26" fmla="*/ 48 w 115"/>
                <a:gd name="T27" fmla="*/ 78 h 167"/>
                <a:gd name="T28" fmla="*/ 24 w 115"/>
                <a:gd name="T29" fmla="*/ 71 h 167"/>
                <a:gd name="T30" fmla="*/ 33 w 115"/>
                <a:gd name="T31" fmla="*/ 68 h 167"/>
                <a:gd name="T32" fmla="*/ 55 w 115"/>
                <a:gd name="T33" fmla="*/ 57 h 167"/>
                <a:gd name="T34" fmla="*/ 63 w 115"/>
                <a:gd name="T35" fmla="*/ 6 h 167"/>
                <a:gd name="T36" fmla="*/ 77 w 115"/>
                <a:gd name="T37" fmla="*/ 12 h 167"/>
                <a:gd name="T38" fmla="*/ 71 w 115"/>
                <a:gd name="T39"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67">
                  <a:moveTo>
                    <a:pt x="71" y="48"/>
                  </a:moveTo>
                  <a:cubicBezTo>
                    <a:pt x="75" y="47"/>
                    <a:pt x="88" y="39"/>
                    <a:pt x="90" y="48"/>
                  </a:cubicBezTo>
                  <a:cubicBezTo>
                    <a:pt x="92" y="57"/>
                    <a:pt x="77" y="63"/>
                    <a:pt x="69" y="65"/>
                  </a:cubicBezTo>
                  <a:cubicBezTo>
                    <a:pt x="67" y="73"/>
                    <a:pt x="59" y="83"/>
                    <a:pt x="61" y="93"/>
                  </a:cubicBezTo>
                  <a:cubicBezTo>
                    <a:pt x="63" y="97"/>
                    <a:pt x="72" y="101"/>
                    <a:pt x="78" y="105"/>
                  </a:cubicBezTo>
                  <a:cubicBezTo>
                    <a:pt x="90" y="111"/>
                    <a:pt x="102" y="114"/>
                    <a:pt x="115" y="111"/>
                  </a:cubicBezTo>
                  <a:cubicBezTo>
                    <a:pt x="115" y="115"/>
                    <a:pt x="113" y="119"/>
                    <a:pt x="110" y="122"/>
                  </a:cubicBezTo>
                  <a:cubicBezTo>
                    <a:pt x="102" y="129"/>
                    <a:pt x="94" y="134"/>
                    <a:pt x="84" y="126"/>
                  </a:cubicBezTo>
                  <a:cubicBezTo>
                    <a:pt x="74" y="119"/>
                    <a:pt x="67" y="104"/>
                    <a:pt x="58" y="99"/>
                  </a:cubicBezTo>
                  <a:cubicBezTo>
                    <a:pt x="48" y="116"/>
                    <a:pt x="40" y="135"/>
                    <a:pt x="28" y="150"/>
                  </a:cubicBezTo>
                  <a:cubicBezTo>
                    <a:pt x="21" y="157"/>
                    <a:pt x="12" y="166"/>
                    <a:pt x="0" y="167"/>
                  </a:cubicBezTo>
                  <a:cubicBezTo>
                    <a:pt x="0" y="163"/>
                    <a:pt x="4" y="160"/>
                    <a:pt x="6" y="158"/>
                  </a:cubicBezTo>
                  <a:cubicBezTo>
                    <a:pt x="14" y="149"/>
                    <a:pt x="22" y="138"/>
                    <a:pt x="29" y="127"/>
                  </a:cubicBezTo>
                  <a:cubicBezTo>
                    <a:pt x="38" y="113"/>
                    <a:pt x="47" y="97"/>
                    <a:pt x="48" y="78"/>
                  </a:cubicBezTo>
                  <a:cubicBezTo>
                    <a:pt x="42" y="79"/>
                    <a:pt x="28" y="80"/>
                    <a:pt x="24" y="71"/>
                  </a:cubicBezTo>
                  <a:cubicBezTo>
                    <a:pt x="27" y="68"/>
                    <a:pt x="30" y="69"/>
                    <a:pt x="33" y="68"/>
                  </a:cubicBezTo>
                  <a:cubicBezTo>
                    <a:pt x="42" y="66"/>
                    <a:pt x="50" y="62"/>
                    <a:pt x="55" y="57"/>
                  </a:cubicBezTo>
                  <a:cubicBezTo>
                    <a:pt x="64" y="44"/>
                    <a:pt x="57" y="25"/>
                    <a:pt x="63" y="6"/>
                  </a:cubicBezTo>
                  <a:cubicBezTo>
                    <a:pt x="67" y="0"/>
                    <a:pt x="76" y="7"/>
                    <a:pt x="77" y="12"/>
                  </a:cubicBezTo>
                  <a:cubicBezTo>
                    <a:pt x="79" y="23"/>
                    <a:pt x="70" y="39"/>
                    <a:pt x="7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nvGrpSpPr>
            <p:cNvPr id="6" name="íṩlíḍe"/>
            <p:cNvGrpSpPr/>
            <p:nvPr/>
          </p:nvGrpSpPr>
          <p:grpSpPr>
            <a:xfrm>
              <a:off x="4589708" y="2583543"/>
              <a:ext cx="742163" cy="1193232"/>
              <a:chOff x="4691308" y="2684429"/>
              <a:chExt cx="679414" cy="1092346"/>
            </a:xfrm>
            <a:grpFill/>
          </p:grpSpPr>
          <p:sp>
            <p:nvSpPr>
              <p:cNvPr id="35" name="ïṡľïďê"/>
              <p:cNvSpPr/>
              <p:nvPr/>
            </p:nvSpPr>
            <p:spPr bwMode="auto">
              <a:xfrm>
                <a:off x="4691308" y="2684429"/>
                <a:ext cx="679414" cy="1092346"/>
              </a:xfrm>
              <a:custGeom>
                <a:avLst/>
                <a:gdLst>
                  <a:gd name="T0" fmla="*/ 77 w 136"/>
                  <a:gd name="T1" fmla="*/ 132 h 218"/>
                  <a:gd name="T2" fmla="*/ 107 w 136"/>
                  <a:gd name="T3" fmla="*/ 109 h 218"/>
                  <a:gd name="T4" fmla="*/ 99 w 136"/>
                  <a:gd name="T5" fmla="*/ 131 h 218"/>
                  <a:gd name="T6" fmla="*/ 91 w 136"/>
                  <a:gd name="T7" fmla="*/ 154 h 218"/>
                  <a:gd name="T8" fmla="*/ 120 w 136"/>
                  <a:gd name="T9" fmla="*/ 142 h 218"/>
                  <a:gd name="T10" fmla="*/ 118 w 136"/>
                  <a:gd name="T11" fmla="*/ 160 h 218"/>
                  <a:gd name="T12" fmla="*/ 111 w 136"/>
                  <a:gd name="T13" fmla="*/ 169 h 218"/>
                  <a:gd name="T14" fmla="*/ 123 w 136"/>
                  <a:gd name="T15" fmla="*/ 178 h 218"/>
                  <a:gd name="T16" fmla="*/ 122 w 136"/>
                  <a:gd name="T17" fmla="*/ 198 h 218"/>
                  <a:gd name="T18" fmla="*/ 103 w 136"/>
                  <a:gd name="T19" fmla="*/ 181 h 218"/>
                  <a:gd name="T20" fmla="*/ 85 w 136"/>
                  <a:gd name="T21" fmla="*/ 198 h 218"/>
                  <a:gd name="T22" fmla="*/ 71 w 136"/>
                  <a:gd name="T23" fmla="*/ 218 h 218"/>
                  <a:gd name="T24" fmla="*/ 68 w 136"/>
                  <a:gd name="T25" fmla="*/ 181 h 218"/>
                  <a:gd name="T26" fmla="*/ 75 w 136"/>
                  <a:gd name="T27" fmla="*/ 156 h 218"/>
                  <a:gd name="T28" fmla="*/ 46 w 136"/>
                  <a:gd name="T29" fmla="*/ 191 h 218"/>
                  <a:gd name="T30" fmla="*/ 7 w 136"/>
                  <a:gd name="T31" fmla="*/ 215 h 218"/>
                  <a:gd name="T32" fmla="*/ 24 w 136"/>
                  <a:gd name="T33" fmla="*/ 182 h 218"/>
                  <a:gd name="T34" fmla="*/ 41 w 136"/>
                  <a:gd name="T35" fmla="*/ 168 h 218"/>
                  <a:gd name="T36" fmla="*/ 65 w 136"/>
                  <a:gd name="T37" fmla="*/ 112 h 218"/>
                  <a:gd name="T38" fmla="*/ 64 w 136"/>
                  <a:gd name="T39" fmla="*/ 105 h 218"/>
                  <a:gd name="T40" fmla="*/ 66 w 136"/>
                  <a:gd name="T41" fmla="*/ 86 h 218"/>
                  <a:gd name="T42" fmla="*/ 65 w 136"/>
                  <a:gd name="T43" fmla="*/ 71 h 218"/>
                  <a:gd name="T44" fmla="*/ 66 w 136"/>
                  <a:gd name="T45" fmla="*/ 64 h 218"/>
                  <a:gd name="T46" fmla="*/ 64 w 136"/>
                  <a:gd name="T47" fmla="*/ 52 h 218"/>
                  <a:gd name="T48" fmla="*/ 64 w 136"/>
                  <a:gd name="T49" fmla="*/ 37 h 218"/>
                  <a:gd name="T50" fmla="*/ 57 w 136"/>
                  <a:gd name="T51" fmla="*/ 22 h 218"/>
                  <a:gd name="T52" fmla="*/ 52 w 136"/>
                  <a:gd name="T53" fmla="*/ 2 h 218"/>
                  <a:gd name="T54" fmla="*/ 53 w 136"/>
                  <a:gd name="T55" fmla="*/ 1 h 218"/>
                  <a:gd name="T56" fmla="*/ 65 w 136"/>
                  <a:gd name="T57" fmla="*/ 8 h 218"/>
                  <a:gd name="T58" fmla="*/ 77 w 136"/>
                  <a:gd name="T59" fmla="*/ 82 h 218"/>
                  <a:gd name="T60" fmla="*/ 77 w 136"/>
                  <a:gd name="T61" fmla="*/ 132 h 218"/>
                  <a:gd name="T62" fmla="*/ 100 w 136"/>
                  <a:gd name="T63" fmla="*/ 159 h 218"/>
                  <a:gd name="T64" fmla="*/ 101 w 136"/>
                  <a:gd name="T65" fmla="*/ 165 h 218"/>
                  <a:gd name="T66" fmla="*/ 106 w 136"/>
                  <a:gd name="T67" fmla="*/ 160 h 218"/>
                  <a:gd name="T68" fmla="*/ 100 w 136"/>
                  <a:gd name="T69" fmla="*/ 159 h 218"/>
                  <a:gd name="T70" fmla="*/ 81 w 136"/>
                  <a:gd name="T71" fmla="*/ 185 h 218"/>
                  <a:gd name="T72" fmla="*/ 93 w 136"/>
                  <a:gd name="T73" fmla="*/ 175 h 218"/>
                  <a:gd name="T74" fmla="*/ 86 w 136"/>
                  <a:gd name="T75" fmla="*/ 168 h 218"/>
                  <a:gd name="T76" fmla="*/ 81 w 136"/>
                  <a:gd name="T77" fmla="*/ 1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218">
                    <a:moveTo>
                      <a:pt x="77" y="132"/>
                    </a:moveTo>
                    <a:cubicBezTo>
                      <a:pt x="92" y="129"/>
                      <a:pt x="89" y="109"/>
                      <a:pt x="107" y="109"/>
                    </a:cubicBezTo>
                    <a:cubicBezTo>
                      <a:pt x="111" y="118"/>
                      <a:pt x="103" y="124"/>
                      <a:pt x="99" y="131"/>
                    </a:cubicBezTo>
                    <a:cubicBezTo>
                      <a:pt x="96" y="138"/>
                      <a:pt x="93" y="145"/>
                      <a:pt x="91" y="154"/>
                    </a:cubicBezTo>
                    <a:cubicBezTo>
                      <a:pt x="102" y="151"/>
                      <a:pt x="108" y="144"/>
                      <a:pt x="120" y="142"/>
                    </a:cubicBezTo>
                    <a:cubicBezTo>
                      <a:pt x="129" y="150"/>
                      <a:pt x="124" y="153"/>
                      <a:pt x="118" y="160"/>
                    </a:cubicBezTo>
                    <a:cubicBezTo>
                      <a:pt x="116" y="162"/>
                      <a:pt x="111" y="167"/>
                      <a:pt x="111" y="169"/>
                    </a:cubicBezTo>
                    <a:cubicBezTo>
                      <a:pt x="111" y="173"/>
                      <a:pt x="119" y="176"/>
                      <a:pt x="123" y="178"/>
                    </a:cubicBezTo>
                    <a:cubicBezTo>
                      <a:pt x="131" y="183"/>
                      <a:pt x="136" y="194"/>
                      <a:pt x="122" y="198"/>
                    </a:cubicBezTo>
                    <a:cubicBezTo>
                      <a:pt x="118" y="190"/>
                      <a:pt x="112" y="180"/>
                      <a:pt x="103" y="181"/>
                    </a:cubicBezTo>
                    <a:cubicBezTo>
                      <a:pt x="98" y="181"/>
                      <a:pt x="88" y="195"/>
                      <a:pt x="85" y="198"/>
                    </a:cubicBezTo>
                    <a:cubicBezTo>
                      <a:pt x="79" y="206"/>
                      <a:pt x="75" y="214"/>
                      <a:pt x="71" y="218"/>
                    </a:cubicBezTo>
                    <a:cubicBezTo>
                      <a:pt x="59" y="212"/>
                      <a:pt x="63" y="195"/>
                      <a:pt x="68" y="181"/>
                    </a:cubicBezTo>
                    <a:cubicBezTo>
                      <a:pt x="71" y="172"/>
                      <a:pt x="77" y="164"/>
                      <a:pt x="75" y="156"/>
                    </a:cubicBezTo>
                    <a:cubicBezTo>
                      <a:pt x="65" y="166"/>
                      <a:pt x="56" y="179"/>
                      <a:pt x="46" y="191"/>
                    </a:cubicBezTo>
                    <a:cubicBezTo>
                      <a:pt x="36" y="202"/>
                      <a:pt x="24" y="214"/>
                      <a:pt x="7" y="215"/>
                    </a:cubicBezTo>
                    <a:cubicBezTo>
                      <a:pt x="0" y="198"/>
                      <a:pt x="13" y="189"/>
                      <a:pt x="24" y="182"/>
                    </a:cubicBezTo>
                    <a:cubicBezTo>
                      <a:pt x="31" y="177"/>
                      <a:pt x="35" y="173"/>
                      <a:pt x="41" y="168"/>
                    </a:cubicBezTo>
                    <a:cubicBezTo>
                      <a:pt x="57" y="155"/>
                      <a:pt x="67" y="140"/>
                      <a:pt x="65" y="112"/>
                    </a:cubicBezTo>
                    <a:cubicBezTo>
                      <a:pt x="64" y="110"/>
                      <a:pt x="64" y="108"/>
                      <a:pt x="64" y="105"/>
                    </a:cubicBezTo>
                    <a:cubicBezTo>
                      <a:pt x="63" y="99"/>
                      <a:pt x="67" y="92"/>
                      <a:pt x="66" y="86"/>
                    </a:cubicBezTo>
                    <a:cubicBezTo>
                      <a:pt x="66" y="81"/>
                      <a:pt x="64" y="76"/>
                      <a:pt x="65" y="71"/>
                    </a:cubicBezTo>
                    <a:cubicBezTo>
                      <a:pt x="65" y="68"/>
                      <a:pt x="66" y="66"/>
                      <a:pt x="66" y="64"/>
                    </a:cubicBezTo>
                    <a:cubicBezTo>
                      <a:pt x="67" y="59"/>
                      <a:pt x="65" y="56"/>
                      <a:pt x="64" y="52"/>
                    </a:cubicBezTo>
                    <a:cubicBezTo>
                      <a:pt x="63" y="47"/>
                      <a:pt x="65" y="41"/>
                      <a:pt x="64" y="37"/>
                    </a:cubicBezTo>
                    <a:cubicBezTo>
                      <a:pt x="62" y="32"/>
                      <a:pt x="59" y="27"/>
                      <a:pt x="57" y="22"/>
                    </a:cubicBezTo>
                    <a:cubicBezTo>
                      <a:pt x="54" y="14"/>
                      <a:pt x="50" y="9"/>
                      <a:pt x="52" y="2"/>
                    </a:cubicBezTo>
                    <a:cubicBezTo>
                      <a:pt x="52" y="2"/>
                      <a:pt x="53" y="1"/>
                      <a:pt x="53" y="1"/>
                    </a:cubicBezTo>
                    <a:cubicBezTo>
                      <a:pt x="57" y="0"/>
                      <a:pt x="63" y="4"/>
                      <a:pt x="65" y="8"/>
                    </a:cubicBezTo>
                    <a:cubicBezTo>
                      <a:pt x="75" y="23"/>
                      <a:pt x="76" y="56"/>
                      <a:pt x="77" y="82"/>
                    </a:cubicBezTo>
                    <a:cubicBezTo>
                      <a:pt x="78" y="100"/>
                      <a:pt x="72" y="119"/>
                      <a:pt x="77" y="132"/>
                    </a:cubicBezTo>
                    <a:close/>
                    <a:moveTo>
                      <a:pt x="100" y="159"/>
                    </a:moveTo>
                    <a:cubicBezTo>
                      <a:pt x="100" y="161"/>
                      <a:pt x="100" y="164"/>
                      <a:pt x="101" y="165"/>
                    </a:cubicBezTo>
                    <a:cubicBezTo>
                      <a:pt x="104" y="165"/>
                      <a:pt x="105" y="163"/>
                      <a:pt x="106" y="160"/>
                    </a:cubicBezTo>
                    <a:cubicBezTo>
                      <a:pt x="105" y="158"/>
                      <a:pt x="103" y="159"/>
                      <a:pt x="100" y="159"/>
                    </a:cubicBezTo>
                    <a:close/>
                    <a:moveTo>
                      <a:pt x="81" y="185"/>
                    </a:moveTo>
                    <a:cubicBezTo>
                      <a:pt x="88" y="186"/>
                      <a:pt x="89" y="178"/>
                      <a:pt x="93" y="175"/>
                    </a:cubicBezTo>
                    <a:cubicBezTo>
                      <a:pt x="90" y="173"/>
                      <a:pt x="90" y="168"/>
                      <a:pt x="86" y="168"/>
                    </a:cubicBezTo>
                    <a:cubicBezTo>
                      <a:pt x="84" y="173"/>
                      <a:pt x="82" y="179"/>
                      <a:pt x="81"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6" name="îšlíḍé"/>
              <p:cNvSpPr/>
              <p:nvPr/>
            </p:nvSpPr>
            <p:spPr bwMode="auto">
              <a:xfrm>
                <a:off x="5111440" y="2763653"/>
                <a:ext cx="153649" cy="127241"/>
              </a:xfrm>
              <a:custGeom>
                <a:avLst/>
                <a:gdLst>
                  <a:gd name="T0" fmla="*/ 1 w 31"/>
                  <a:gd name="T1" fmla="*/ 0 h 25"/>
                  <a:gd name="T2" fmla="*/ 31 w 31"/>
                  <a:gd name="T3" fmla="*/ 21 h 25"/>
                  <a:gd name="T4" fmla="*/ 18 w 31"/>
                  <a:gd name="T5" fmla="*/ 25 h 25"/>
                  <a:gd name="T6" fmla="*/ 10 w 31"/>
                  <a:gd name="T7" fmla="*/ 16 h 25"/>
                  <a:gd name="T8" fmla="*/ 1 w 31"/>
                  <a:gd name="T9" fmla="*/ 6 h 25"/>
                  <a:gd name="T10" fmla="*/ 1 w 31"/>
                  <a:gd name="T11" fmla="*/ 0 h 25"/>
                </a:gdLst>
                <a:ahLst/>
                <a:cxnLst>
                  <a:cxn ang="0">
                    <a:pos x="T0" y="T1"/>
                  </a:cxn>
                  <a:cxn ang="0">
                    <a:pos x="T2" y="T3"/>
                  </a:cxn>
                  <a:cxn ang="0">
                    <a:pos x="T4" y="T5"/>
                  </a:cxn>
                  <a:cxn ang="0">
                    <a:pos x="T6" y="T7"/>
                  </a:cxn>
                  <a:cxn ang="0">
                    <a:pos x="T8" y="T9"/>
                  </a:cxn>
                  <a:cxn ang="0">
                    <a:pos x="T10" y="T11"/>
                  </a:cxn>
                </a:cxnLst>
                <a:rect l="0" t="0" r="r" b="b"/>
                <a:pathLst>
                  <a:path w="31" h="25">
                    <a:moveTo>
                      <a:pt x="1" y="0"/>
                    </a:moveTo>
                    <a:cubicBezTo>
                      <a:pt x="15" y="1"/>
                      <a:pt x="28" y="7"/>
                      <a:pt x="31" y="21"/>
                    </a:cubicBezTo>
                    <a:cubicBezTo>
                      <a:pt x="28" y="24"/>
                      <a:pt x="24" y="25"/>
                      <a:pt x="18" y="25"/>
                    </a:cubicBezTo>
                    <a:cubicBezTo>
                      <a:pt x="20" y="17"/>
                      <a:pt x="13" y="18"/>
                      <a:pt x="10" y="16"/>
                    </a:cubicBezTo>
                    <a:cubicBezTo>
                      <a:pt x="8" y="14"/>
                      <a:pt x="2" y="9"/>
                      <a:pt x="1" y="6"/>
                    </a:cubicBezTo>
                    <a:cubicBezTo>
                      <a:pt x="0" y="4"/>
                      <a:pt x="1"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7" name="íS1ïḍé"/>
              <p:cNvSpPr/>
              <p:nvPr/>
            </p:nvSpPr>
            <p:spPr bwMode="auto">
              <a:xfrm>
                <a:off x="5121043" y="2924505"/>
                <a:ext cx="139244" cy="225671"/>
              </a:xfrm>
              <a:custGeom>
                <a:avLst/>
                <a:gdLst>
                  <a:gd name="T0" fmla="*/ 22 w 28"/>
                  <a:gd name="T1" fmla="*/ 19 h 45"/>
                  <a:gd name="T2" fmla="*/ 13 w 28"/>
                  <a:gd name="T3" fmla="*/ 21 h 45"/>
                  <a:gd name="T4" fmla="*/ 20 w 28"/>
                  <a:gd name="T5" fmla="*/ 39 h 45"/>
                  <a:gd name="T6" fmla="*/ 11 w 28"/>
                  <a:gd name="T7" fmla="*/ 44 h 45"/>
                  <a:gd name="T8" fmla="*/ 0 w 28"/>
                  <a:gd name="T9" fmla="*/ 32 h 45"/>
                  <a:gd name="T10" fmla="*/ 8 w 28"/>
                  <a:gd name="T11" fmla="*/ 18 h 45"/>
                  <a:gd name="T12" fmla="*/ 8 w 28"/>
                  <a:gd name="T13" fmla="*/ 1 h 45"/>
                  <a:gd name="T14" fmla="*/ 27 w 28"/>
                  <a:gd name="T15" fmla="*/ 9 h 45"/>
                  <a:gd name="T16" fmla="*/ 22 w 28"/>
                  <a:gd name="T1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5">
                    <a:moveTo>
                      <a:pt x="22" y="19"/>
                    </a:moveTo>
                    <a:cubicBezTo>
                      <a:pt x="18" y="18"/>
                      <a:pt x="15" y="18"/>
                      <a:pt x="13" y="21"/>
                    </a:cubicBezTo>
                    <a:cubicBezTo>
                      <a:pt x="12" y="28"/>
                      <a:pt x="21" y="32"/>
                      <a:pt x="20" y="39"/>
                    </a:cubicBezTo>
                    <a:cubicBezTo>
                      <a:pt x="19" y="42"/>
                      <a:pt x="14" y="45"/>
                      <a:pt x="11" y="44"/>
                    </a:cubicBezTo>
                    <a:cubicBezTo>
                      <a:pt x="6" y="44"/>
                      <a:pt x="2" y="35"/>
                      <a:pt x="0" y="32"/>
                    </a:cubicBezTo>
                    <a:cubicBezTo>
                      <a:pt x="0" y="26"/>
                      <a:pt x="7" y="23"/>
                      <a:pt x="8" y="18"/>
                    </a:cubicBezTo>
                    <a:cubicBezTo>
                      <a:pt x="9" y="12"/>
                      <a:pt x="4" y="7"/>
                      <a:pt x="8" y="1"/>
                    </a:cubicBezTo>
                    <a:cubicBezTo>
                      <a:pt x="13" y="0"/>
                      <a:pt x="26" y="2"/>
                      <a:pt x="27" y="9"/>
                    </a:cubicBezTo>
                    <a:cubicBezTo>
                      <a:pt x="28" y="13"/>
                      <a:pt x="24" y="15"/>
                      <a:pt x="2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7" name="î$1idè"/>
            <p:cNvGrpSpPr/>
            <p:nvPr/>
          </p:nvGrpSpPr>
          <p:grpSpPr>
            <a:xfrm>
              <a:off x="7561942" y="2580837"/>
              <a:ext cx="677905" cy="1186334"/>
              <a:chOff x="7344147" y="2674826"/>
              <a:chExt cx="624197" cy="1092345"/>
            </a:xfrm>
            <a:grpFill/>
          </p:grpSpPr>
          <p:sp>
            <p:nvSpPr>
              <p:cNvPr id="31" name="ïṩľiḓe"/>
              <p:cNvSpPr/>
              <p:nvPr/>
            </p:nvSpPr>
            <p:spPr bwMode="auto">
              <a:xfrm>
                <a:off x="7473788" y="2674826"/>
                <a:ext cx="494556" cy="734632"/>
              </a:xfrm>
              <a:custGeom>
                <a:avLst/>
                <a:gdLst>
                  <a:gd name="T0" fmla="*/ 42 w 99"/>
                  <a:gd name="T1" fmla="*/ 45 h 147"/>
                  <a:gd name="T2" fmla="*/ 93 w 99"/>
                  <a:gd name="T3" fmla="*/ 30 h 147"/>
                  <a:gd name="T4" fmla="*/ 65 w 99"/>
                  <a:gd name="T5" fmla="*/ 93 h 147"/>
                  <a:gd name="T6" fmla="*/ 99 w 99"/>
                  <a:gd name="T7" fmla="*/ 87 h 147"/>
                  <a:gd name="T8" fmla="*/ 57 w 99"/>
                  <a:gd name="T9" fmla="*/ 119 h 147"/>
                  <a:gd name="T10" fmla="*/ 34 w 99"/>
                  <a:gd name="T11" fmla="*/ 147 h 147"/>
                  <a:gd name="T12" fmla="*/ 35 w 99"/>
                  <a:gd name="T13" fmla="*/ 138 h 147"/>
                  <a:gd name="T14" fmla="*/ 18 w 99"/>
                  <a:gd name="T15" fmla="*/ 137 h 147"/>
                  <a:gd name="T16" fmla="*/ 28 w 99"/>
                  <a:gd name="T17" fmla="*/ 130 h 147"/>
                  <a:gd name="T18" fmla="*/ 47 w 99"/>
                  <a:gd name="T19" fmla="*/ 116 h 147"/>
                  <a:gd name="T20" fmla="*/ 78 w 99"/>
                  <a:gd name="T21" fmla="*/ 100 h 147"/>
                  <a:gd name="T22" fmla="*/ 44 w 99"/>
                  <a:gd name="T23" fmla="*/ 112 h 147"/>
                  <a:gd name="T24" fmla="*/ 11 w 99"/>
                  <a:gd name="T25" fmla="*/ 121 h 147"/>
                  <a:gd name="T26" fmla="*/ 41 w 99"/>
                  <a:gd name="T27" fmla="*/ 92 h 147"/>
                  <a:gd name="T28" fmla="*/ 28 w 99"/>
                  <a:gd name="T29" fmla="*/ 89 h 147"/>
                  <a:gd name="T30" fmla="*/ 5 w 99"/>
                  <a:gd name="T31" fmla="*/ 114 h 147"/>
                  <a:gd name="T32" fmla="*/ 18 w 99"/>
                  <a:gd name="T33" fmla="*/ 91 h 147"/>
                  <a:gd name="T34" fmla="*/ 20 w 99"/>
                  <a:gd name="T35" fmla="*/ 74 h 147"/>
                  <a:gd name="T36" fmla="*/ 15 w 99"/>
                  <a:gd name="T37" fmla="*/ 78 h 147"/>
                  <a:gd name="T38" fmla="*/ 0 w 99"/>
                  <a:gd name="T39" fmla="*/ 32 h 147"/>
                  <a:gd name="T40" fmla="*/ 7 w 99"/>
                  <a:gd name="T41" fmla="*/ 31 h 147"/>
                  <a:gd name="T42" fmla="*/ 23 w 99"/>
                  <a:gd name="T43" fmla="*/ 72 h 147"/>
                  <a:gd name="T44" fmla="*/ 31 w 99"/>
                  <a:gd name="T45" fmla="*/ 63 h 147"/>
                  <a:gd name="T46" fmla="*/ 27 w 99"/>
                  <a:gd name="T47" fmla="*/ 49 h 147"/>
                  <a:gd name="T48" fmla="*/ 34 w 99"/>
                  <a:gd name="T49" fmla="*/ 41 h 147"/>
                  <a:gd name="T50" fmla="*/ 43 w 99"/>
                  <a:gd name="T51" fmla="*/ 12 h 147"/>
                  <a:gd name="T52" fmla="*/ 42 w 99"/>
                  <a:gd name="T53" fmla="*/ 1 h 147"/>
                  <a:gd name="T54" fmla="*/ 46 w 99"/>
                  <a:gd name="T55" fmla="*/ 1 h 147"/>
                  <a:gd name="T56" fmla="*/ 61 w 99"/>
                  <a:gd name="T57" fmla="*/ 15 h 147"/>
                  <a:gd name="T58" fmla="*/ 42 w 99"/>
                  <a:gd name="T59" fmla="*/ 45 h 147"/>
                  <a:gd name="T60" fmla="*/ 56 w 99"/>
                  <a:gd name="T61" fmla="*/ 47 h 147"/>
                  <a:gd name="T62" fmla="*/ 66 w 99"/>
                  <a:gd name="T63" fmla="*/ 64 h 147"/>
                  <a:gd name="T64" fmla="*/ 61 w 99"/>
                  <a:gd name="T65" fmla="*/ 73 h 147"/>
                  <a:gd name="T66" fmla="*/ 58 w 99"/>
                  <a:gd name="T67" fmla="*/ 74 h 147"/>
                  <a:gd name="T68" fmla="*/ 55 w 99"/>
                  <a:gd name="T69" fmla="*/ 79 h 147"/>
                  <a:gd name="T70" fmla="*/ 46 w 99"/>
                  <a:gd name="T71" fmla="*/ 88 h 147"/>
                  <a:gd name="T72" fmla="*/ 48 w 99"/>
                  <a:gd name="T73" fmla="*/ 97 h 147"/>
                  <a:gd name="T74" fmla="*/ 77 w 99"/>
                  <a:gd name="T75" fmla="*/ 52 h 147"/>
                  <a:gd name="T76" fmla="*/ 79 w 99"/>
                  <a:gd name="T77" fmla="*/ 37 h 147"/>
                  <a:gd name="T78" fmla="*/ 56 w 99"/>
                  <a:gd name="T79" fmla="*/ 47 h 147"/>
                  <a:gd name="T80" fmla="*/ 36 w 99"/>
                  <a:gd name="T81" fmla="*/ 76 h 147"/>
                  <a:gd name="T82" fmla="*/ 42 w 99"/>
                  <a:gd name="T83" fmla="*/ 73 h 147"/>
                  <a:gd name="T84" fmla="*/ 43 w 99"/>
                  <a:gd name="T85" fmla="*/ 80 h 147"/>
                  <a:gd name="T86" fmla="*/ 52 w 99"/>
                  <a:gd name="T87" fmla="*/ 50 h 147"/>
                  <a:gd name="T88" fmla="*/ 44 w 99"/>
                  <a:gd name="T89" fmla="*/ 50 h 147"/>
                  <a:gd name="T90" fmla="*/ 36 w 99"/>
                  <a:gd name="T91"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47">
                    <a:moveTo>
                      <a:pt x="42" y="45"/>
                    </a:moveTo>
                    <a:cubicBezTo>
                      <a:pt x="56" y="37"/>
                      <a:pt x="72" y="22"/>
                      <a:pt x="93" y="30"/>
                    </a:cubicBezTo>
                    <a:cubicBezTo>
                      <a:pt x="92" y="57"/>
                      <a:pt x="68" y="66"/>
                      <a:pt x="65" y="93"/>
                    </a:cubicBezTo>
                    <a:cubicBezTo>
                      <a:pt x="74" y="90"/>
                      <a:pt x="89" y="82"/>
                      <a:pt x="99" y="87"/>
                    </a:cubicBezTo>
                    <a:cubicBezTo>
                      <a:pt x="99" y="110"/>
                      <a:pt x="77" y="115"/>
                      <a:pt x="57" y="119"/>
                    </a:cubicBezTo>
                    <a:cubicBezTo>
                      <a:pt x="52" y="131"/>
                      <a:pt x="42" y="141"/>
                      <a:pt x="34" y="147"/>
                    </a:cubicBezTo>
                    <a:cubicBezTo>
                      <a:pt x="33" y="143"/>
                      <a:pt x="35" y="142"/>
                      <a:pt x="35" y="138"/>
                    </a:cubicBezTo>
                    <a:cubicBezTo>
                      <a:pt x="29" y="137"/>
                      <a:pt x="22" y="142"/>
                      <a:pt x="18" y="137"/>
                    </a:cubicBezTo>
                    <a:cubicBezTo>
                      <a:pt x="17" y="131"/>
                      <a:pt x="25" y="131"/>
                      <a:pt x="28" y="130"/>
                    </a:cubicBezTo>
                    <a:cubicBezTo>
                      <a:pt x="36" y="127"/>
                      <a:pt x="43" y="123"/>
                      <a:pt x="47" y="116"/>
                    </a:cubicBezTo>
                    <a:cubicBezTo>
                      <a:pt x="60" y="113"/>
                      <a:pt x="70" y="107"/>
                      <a:pt x="78" y="100"/>
                    </a:cubicBezTo>
                    <a:cubicBezTo>
                      <a:pt x="65" y="98"/>
                      <a:pt x="53" y="107"/>
                      <a:pt x="44" y="112"/>
                    </a:cubicBezTo>
                    <a:cubicBezTo>
                      <a:pt x="33" y="114"/>
                      <a:pt x="25" y="121"/>
                      <a:pt x="11" y="121"/>
                    </a:cubicBezTo>
                    <a:cubicBezTo>
                      <a:pt x="15" y="107"/>
                      <a:pt x="50" y="114"/>
                      <a:pt x="41" y="92"/>
                    </a:cubicBezTo>
                    <a:cubicBezTo>
                      <a:pt x="38" y="97"/>
                      <a:pt x="29" y="94"/>
                      <a:pt x="28" y="89"/>
                    </a:cubicBezTo>
                    <a:cubicBezTo>
                      <a:pt x="16" y="93"/>
                      <a:pt x="20" y="113"/>
                      <a:pt x="5" y="114"/>
                    </a:cubicBezTo>
                    <a:cubicBezTo>
                      <a:pt x="6" y="107"/>
                      <a:pt x="14" y="99"/>
                      <a:pt x="18" y="91"/>
                    </a:cubicBezTo>
                    <a:cubicBezTo>
                      <a:pt x="20" y="86"/>
                      <a:pt x="24" y="80"/>
                      <a:pt x="20" y="74"/>
                    </a:cubicBezTo>
                    <a:cubicBezTo>
                      <a:pt x="17" y="74"/>
                      <a:pt x="18" y="78"/>
                      <a:pt x="15" y="78"/>
                    </a:cubicBezTo>
                    <a:cubicBezTo>
                      <a:pt x="5" y="68"/>
                      <a:pt x="8" y="45"/>
                      <a:pt x="0" y="32"/>
                    </a:cubicBezTo>
                    <a:cubicBezTo>
                      <a:pt x="2" y="31"/>
                      <a:pt x="5" y="32"/>
                      <a:pt x="7" y="31"/>
                    </a:cubicBezTo>
                    <a:cubicBezTo>
                      <a:pt x="15" y="42"/>
                      <a:pt x="20" y="56"/>
                      <a:pt x="23" y="72"/>
                    </a:cubicBezTo>
                    <a:cubicBezTo>
                      <a:pt x="27" y="69"/>
                      <a:pt x="31" y="68"/>
                      <a:pt x="31" y="63"/>
                    </a:cubicBezTo>
                    <a:cubicBezTo>
                      <a:pt x="32" y="58"/>
                      <a:pt x="27" y="54"/>
                      <a:pt x="27" y="49"/>
                    </a:cubicBezTo>
                    <a:cubicBezTo>
                      <a:pt x="28" y="46"/>
                      <a:pt x="32" y="44"/>
                      <a:pt x="34" y="41"/>
                    </a:cubicBezTo>
                    <a:cubicBezTo>
                      <a:pt x="38" y="36"/>
                      <a:pt x="45" y="24"/>
                      <a:pt x="43" y="12"/>
                    </a:cubicBezTo>
                    <a:cubicBezTo>
                      <a:pt x="43" y="9"/>
                      <a:pt x="40" y="6"/>
                      <a:pt x="42" y="1"/>
                    </a:cubicBezTo>
                    <a:cubicBezTo>
                      <a:pt x="42" y="1"/>
                      <a:pt x="45" y="0"/>
                      <a:pt x="46" y="1"/>
                    </a:cubicBezTo>
                    <a:cubicBezTo>
                      <a:pt x="50" y="1"/>
                      <a:pt x="61" y="13"/>
                      <a:pt x="61" y="15"/>
                    </a:cubicBezTo>
                    <a:cubicBezTo>
                      <a:pt x="64" y="27"/>
                      <a:pt x="43" y="33"/>
                      <a:pt x="42" y="45"/>
                    </a:cubicBezTo>
                    <a:close/>
                    <a:moveTo>
                      <a:pt x="56" y="47"/>
                    </a:moveTo>
                    <a:cubicBezTo>
                      <a:pt x="59" y="53"/>
                      <a:pt x="64" y="57"/>
                      <a:pt x="66" y="64"/>
                    </a:cubicBezTo>
                    <a:cubicBezTo>
                      <a:pt x="64" y="67"/>
                      <a:pt x="64" y="70"/>
                      <a:pt x="61" y="73"/>
                    </a:cubicBezTo>
                    <a:cubicBezTo>
                      <a:pt x="61" y="74"/>
                      <a:pt x="59" y="73"/>
                      <a:pt x="58" y="74"/>
                    </a:cubicBezTo>
                    <a:cubicBezTo>
                      <a:pt x="57" y="75"/>
                      <a:pt x="56" y="78"/>
                      <a:pt x="55" y="79"/>
                    </a:cubicBezTo>
                    <a:cubicBezTo>
                      <a:pt x="51" y="82"/>
                      <a:pt x="46" y="83"/>
                      <a:pt x="46" y="88"/>
                    </a:cubicBezTo>
                    <a:cubicBezTo>
                      <a:pt x="46" y="91"/>
                      <a:pt x="50" y="93"/>
                      <a:pt x="48" y="97"/>
                    </a:cubicBezTo>
                    <a:cubicBezTo>
                      <a:pt x="62" y="86"/>
                      <a:pt x="68" y="68"/>
                      <a:pt x="77" y="52"/>
                    </a:cubicBezTo>
                    <a:cubicBezTo>
                      <a:pt x="77" y="46"/>
                      <a:pt x="80" y="41"/>
                      <a:pt x="79" y="37"/>
                    </a:cubicBezTo>
                    <a:cubicBezTo>
                      <a:pt x="71" y="38"/>
                      <a:pt x="61" y="41"/>
                      <a:pt x="56" y="47"/>
                    </a:cubicBezTo>
                    <a:close/>
                    <a:moveTo>
                      <a:pt x="36" y="76"/>
                    </a:moveTo>
                    <a:cubicBezTo>
                      <a:pt x="39" y="76"/>
                      <a:pt x="38" y="73"/>
                      <a:pt x="42" y="73"/>
                    </a:cubicBezTo>
                    <a:cubicBezTo>
                      <a:pt x="43" y="75"/>
                      <a:pt x="43" y="78"/>
                      <a:pt x="43" y="80"/>
                    </a:cubicBezTo>
                    <a:cubicBezTo>
                      <a:pt x="54" y="75"/>
                      <a:pt x="59" y="63"/>
                      <a:pt x="52" y="50"/>
                    </a:cubicBezTo>
                    <a:cubicBezTo>
                      <a:pt x="49" y="50"/>
                      <a:pt x="47" y="50"/>
                      <a:pt x="44" y="50"/>
                    </a:cubicBezTo>
                    <a:cubicBezTo>
                      <a:pt x="48" y="61"/>
                      <a:pt x="39" y="67"/>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2" name="íṣlïḓê"/>
              <p:cNvSpPr/>
              <p:nvPr/>
            </p:nvSpPr>
            <p:spPr bwMode="auto">
              <a:xfrm>
                <a:off x="7440177" y="2998928"/>
                <a:ext cx="88827" cy="201664"/>
              </a:xfrm>
              <a:custGeom>
                <a:avLst/>
                <a:gdLst>
                  <a:gd name="T0" fmla="*/ 14 w 18"/>
                  <a:gd name="T1" fmla="*/ 37 h 40"/>
                  <a:gd name="T2" fmla="*/ 4 w 18"/>
                  <a:gd name="T3" fmla="*/ 40 h 40"/>
                  <a:gd name="T4" fmla="*/ 0 w 18"/>
                  <a:gd name="T5" fmla="*/ 1 h 40"/>
                  <a:gd name="T6" fmla="*/ 1 w 18"/>
                  <a:gd name="T7" fmla="*/ 1 h 40"/>
                  <a:gd name="T8" fmla="*/ 2 w 18"/>
                  <a:gd name="T9" fmla="*/ 0 h 40"/>
                  <a:gd name="T10" fmla="*/ 10 w 18"/>
                  <a:gd name="T11" fmla="*/ 14 h 40"/>
                  <a:gd name="T12" fmla="*/ 17 w 18"/>
                  <a:gd name="T13" fmla="*/ 22 h 40"/>
                  <a:gd name="T14" fmla="*/ 14 w 18"/>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0">
                    <a:moveTo>
                      <a:pt x="14" y="37"/>
                    </a:moveTo>
                    <a:cubicBezTo>
                      <a:pt x="11" y="39"/>
                      <a:pt x="8" y="39"/>
                      <a:pt x="4" y="40"/>
                    </a:cubicBezTo>
                    <a:cubicBezTo>
                      <a:pt x="3" y="27"/>
                      <a:pt x="2" y="13"/>
                      <a:pt x="0" y="1"/>
                    </a:cubicBezTo>
                    <a:cubicBezTo>
                      <a:pt x="0" y="1"/>
                      <a:pt x="0" y="1"/>
                      <a:pt x="1" y="1"/>
                    </a:cubicBezTo>
                    <a:cubicBezTo>
                      <a:pt x="1" y="1"/>
                      <a:pt x="2" y="1"/>
                      <a:pt x="2" y="0"/>
                    </a:cubicBezTo>
                    <a:cubicBezTo>
                      <a:pt x="7" y="1"/>
                      <a:pt x="6" y="8"/>
                      <a:pt x="10" y="14"/>
                    </a:cubicBezTo>
                    <a:cubicBezTo>
                      <a:pt x="12" y="17"/>
                      <a:pt x="16" y="20"/>
                      <a:pt x="17" y="22"/>
                    </a:cubicBezTo>
                    <a:cubicBezTo>
                      <a:pt x="18" y="28"/>
                      <a:pt x="14" y="31"/>
                      <a:pt x="1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3" name="ïšlîḍê"/>
              <p:cNvSpPr/>
              <p:nvPr/>
            </p:nvSpPr>
            <p:spPr bwMode="auto">
              <a:xfrm>
                <a:off x="7344147" y="3241405"/>
                <a:ext cx="144046" cy="259282"/>
              </a:xfrm>
              <a:custGeom>
                <a:avLst/>
                <a:gdLst>
                  <a:gd name="T0" fmla="*/ 20 w 29"/>
                  <a:gd name="T1" fmla="*/ 0 h 52"/>
                  <a:gd name="T2" fmla="*/ 14 w 29"/>
                  <a:gd name="T3" fmla="*/ 32 h 52"/>
                  <a:gd name="T4" fmla="*/ 27 w 29"/>
                  <a:gd name="T5" fmla="*/ 19 h 52"/>
                  <a:gd name="T6" fmla="*/ 20 w 29"/>
                  <a:gd name="T7" fmla="*/ 42 h 52"/>
                  <a:gd name="T8" fmla="*/ 8 w 29"/>
                  <a:gd name="T9" fmla="*/ 52 h 52"/>
                  <a:gd name="T10" fmla="*/ 2 w 29"/>
                  <a:gd name="T11" fmla="*/ 30 h 52"/>
                  <a:gd name="T12" fmla="*/ 10 w 29"/>
                  <a:gd name="T13" fmla="*/ 16 h 52"/>
                  <a:gd name="T14" fmla="*/ 19 w 29"/>
                  <a:gd name="T15" fmla="*/ 0 h 52"/>
                  <a:gd name="T16" fmla="*/ 20 w 2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2">
                    <a:moveTo>
                      <a:pt x="20" y="0"/>
                    </a:moveTo>
                    <a:cubicBezTo>
                      <a:pt x="25" y="13"/>
                      <a:pt x="14" y="20"/>
                      <a:pt x="14" y="32"/>
                    </a:cubicBezTo>
                    <a:cubicBezTo>
                      <a:pt x="21" y="30"/>
                      <a:pt x="20" y="21"/>
                      <a:pt x="27" y="19"/>
                    </a:cubicBezTo>
                    <a:cubicBezTo>
                      <a:pt x="29" y="27"/>
                      <a:pt x="25" y="35"/>
                      <a:pt x="20" y="42"/>
                    </a:cubicBezTo>
                    <a:cubicBezTo>
                      <a:pt x="17" y="46"/>
                      <a:pt x="12" y="52"/>
                      <a:pt x="8" y="52"/>
                    </a:cubicBezTo>
                    <a:cubicBezTo>
                      <a:pt x="2" y="51"/>
                      <a:pt x="0" y="39"/>
                      <a:pt x="2" y="30"/>
                    </a:cubicBezTo>
                    <a:cubicBezTo>
                      <a:pt x="3" y="27"/>
                      <a:pt x="8" y="21"/>
                      <a:pt x="10" y="16"/>
                    </a:cubicBezTo>
                    <a:cubicBezTo>
                      <a:pt x="13" y="10"/>
                      <a:pt x="17" y="5"/>
                      <a:pt x="19"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4" name="iS1îḓe"/>
              <p:cNvSpPr/>
              <p:nvPr/>
            </p:nvSpPr>
            <p:spPr bwMode="auto">
              <a:xfrm>
                <a:off x="7473788" y="3344637"/>
                <a:ext cx="379320" cy="422534"/>
              </a:xfrm>
              <a:custGeom>
                <a:avLst/>
                <a:gdLst>
                  <a:gd name="T0" fmla="*/ 76 w 76"/>
                  <a:gd name="T1" fmla="*/ 6 h 84"/>
                  <a:gd name="T2" fmla="*/ 42 w 76"/>
                  <a:gd name="T3" fmla="*/ 22 h 84"/>
                  <a:gd name="T4" fmla="*/ 48 w 76"/>
                  <a:gd name="T5" fmla="*/ 57 h 84"/>
                  <a:gd name="T6" fmla="*/ 37 w 76"/>
                  <a:gd name="T7" fmla="*/ 84 h 84"/>
                  <a:gd name="T8" fmla="*/ 19 w 76"/>
                  <a:gd name="T9" fmla="*/ 74 h 84"/>
                  <a:gd name="T10" fmla="*/ 4 w 76"/>
                  <a:gd name="T11" fmla="*/ 59 h 84"/>
                  <a:gd name="T12" fmla="*/ 32 w 76"/>
                  <a:gd name="T13" fmla="*/ 64 h 84"/>
                  <a:gd name="T14" fmla="*/ 34 w 76"/>
                  <a:gd name="T15" fmla="*/ 25 h 84"/>
                  <a:gd name="T16" fmla="*/ 1 w 76"/>
                  <a:gd name="T17" fmla="*/ 32 h 84"/>
                  <a:gd name="T18" fmla="*/ 0 w 76"/>
                  <a:gd name="T19" fmla="*/ 26 h 84"/>
                  <a:gd name="T20" fmla="*/ 26 w 76"/>
                  <a:gd name="T21" fmla="*/ 20 h 84"/>
                  <a:gd name="T22" fmla="*/ 36 w 76"/>
                  <a:gd name="T23" fmla="*/ 15 h 84"/>
                  <a:gd name="T24" fmla="*/ 76 w 76"/>
                  <a:gd name="T25"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4">
                    <a:moveTo>
                      <a:pt x="76" y="6"/>
                    </a:moveTo>
                    <a:cubicBezTo>
                      <a:pt x="75" y="22"/>
                      <a:pt x="55" y="18"/>
                      <a:pt x="42" y="22"/>
                    </a:cubicBezTo>
                    <a:cubicBezTo>
                      <a:pt x="44" y="33"/>
                      <a:pt x="48" y="45"/>
                      <a:pt x="48" y="57"/>
                    </a:cubicBezTo>
                    <a:cubicBezTo>
                      <a:pt x="48" y="68"/>
                      <a:pt x="42" y="78"/>
                      <a:pt x="37" y="84"/>
                    </a:cubicBezTo>
                    <a:cubicBezTo>
                      <a:pt x="31" y="83"/>
                      <a:pt x="25" y="78"/>
                      <a:pt x="19" y="74"/>
                    </a:cubicBezTo>
                    <a:cubicBezTo>
                      <a:pt x="13" y="69"/>
                      <a:pt x="7" y="65"/>
                      <a:pt x="4" y="59"/>
                    </a:cubicBezTo>
                    <a:cubicBezTo>
                      <a:pt x="13" y="61"/>
                      <a:pt x="22" y="66"/>
                      <a:pt x="32" y="64"/>
                    </a:cubicBezTo>
                    <a:cubicBezTo>
                      <a:pt x="34" y="52"/>
                      <a:pt x="35" y="40"/>
                      <a:pt x="34" y="25"/>
                    </a:cubicBezTo>
                    <a:cubicBezTo>
                      <a:pt x="25" y="27"/>
                      <a:pt x="13" y="39"/>
                      <a:pt x="1" y="32"/>
                    </a:cubicBezTo>
                    <a:cubicBezTo>
                      <a:pt x="0" y="30"/>
                      <a:pt x="0" y="28"/>
                      <a:pt x="0" y="26"/>
                    </a:cubicBezTo>
                    <a:cubicBezTo>
                      <a:pt x="9" y="23"/>
                      <a:pt x="17" y="23"/>
                      <a:pt x="26" y="20"/>
                    </a:cubicBezTo>
                    <a:cubicBezTo>
                      <a:pt x="29" y="19"/>
                      <a:pt x="33" y="17"/>
                      <a:pt x="36" y="15"/>
                    </a:cubicBezTo>
                    <a:cubicBezTo>
                      <a:pt x="46" y="10"/>
                      <a:pt x="63"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nvGrpSpPr>
            <p:cNvPr id="8" name="ïŝḻïdè"/>
            <p:cNvGrpSpPr/>
            <p:nvPr/>
          </p:nvGrpSpPr>
          <p:grpSpPr>
            <a:xfrm>
              <a:off x="4649513" y="3946051"/>
              <a:ext cx="3567404" cy="243887"/>
              <a:chOff x="4649503" y="3967974"/>
              <a:chExt cx="3246722" cy="221964"/>
            </a:xfrm>
            <a:grpFill/>
          </p:grpSpPr>
          <p:sp>
            <p:nvSpPr>
              <p:cNvPr id="9" name="í$ḻiḓé"/>
              <p:cNvSpPr/>
              <p:nvPr/>
            </p:nvSpPr>
            <p:spPr bwMode="auto">
              <a:xfrm>
                <a:off x="4649503" y="3999310"/>
                <a:ext cx="169736" cy="190628"/>
              </a:xfrm>
              <a:custGeom>
                <a:avLst/>
                <a:gdLst>
                  <a:gd name="T0" fmla="*/ 29 w 31"/>
                  <a:gd name="T1" fmla="*/ 12 h 35"/>
                  <a:gd name="T2" fmla="*/ 18 w 31"/>
                  <a:gd name="T3" fmla="*/ 2 h 35"/>
                  <a:gd name="T4" fmla="*/ 10 w 31"/>
                  <a:gd name="T5" fmla="*/ 5 h 35"/>
                  <a:gd name="T6" fmla="*/ 6 w 31"/>
                  <a:gd name="T7" fmla="*/ 18 h 35"/>
                  <a:gd name="T8" fmla="*/ 19 w 31"/>
                  <a:gd name="T9" fmla="*/ 33 h 35"/>
                  <a:gd name="T10" fmla="*/ 30 w 31"/>
                  <a:gd name="T11" fmla="*/ 28 h 35"/>
                  <a:gd name="T12" fmla="*/ 31 w 31"/>
                  <a:gd name="T13" fmla="*/ 29 h 35"/>
                  <a:gd name="T14" fmla="*/ 17 w 31"/>
                  <a:gd name="T15" fmla="*/ 35 h 35"/>
                  <a:gd name="T16" fmla="*/ 0 w 31"/>
                  <a:gd name="T17" fmla="*/ 18 h 35"/>
                  <a:gd name="T18" fmla="*/ 17 w 31"/>
                  <a:gd name="T19" fmla="*/ 0 h 35"/>
                  <a:gd name="T20" fmla="*/ 25 w 31"/>
                  <a:gd name="T21" fmla="*/ 1 h 35"/>
                  <a:gd name="T22" fmla="*/ 27 w 31"/>
                  <a:gd name="T23" fmla="*/ 2 h 35"/>
                  <a:gd name="T24" fmla="*/ 29 w 31"/>
                  <a:gd name="T25" fmla="*/ 0 h 35"/>
                  <a:gd name="T26" fmla="*/ 30 w 31"/>
                  <a:gd name="T27" fmla="*/ 0 h 35"/>
                  <a:gd name="T28" fmla="*/ 31 w 31"/>
                  <a:gd name="T29" fmla="*/ 12 h 35"/>
                  <a:gd name="T30" fmla="*/ 29 w 31"/>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9" y="12"/>
                    </a:moveTo>
                    <a:cubicBezTo>
                      <a:pt x="28" y="5"/>
                      <a:pt x="24" y="2"/>
                      <a:pt x="18" y="2"/>
                    </a:cubicBezTo>
                    <a:cubicBezTo>
                      <a:pt x="15" y="2"/>
                      <a:pt x="12" y="3"/>
                      <a:pt x="10" y="5"/>
                    </a:cubicBezTo>
                    <a:cubicBezTo>
                      <a:pt x="7" y="8"/>
                      <a:pt x="6" y="12"/>
                      <a:pt x="6" y="18"/>
                    </a:cubicBezTo>
                    <a:cubicBezTo>
                      <a:pt x="6" y="28"/>
                      <a:pt x="10" y="33"/>
                      <a:pt x="19" y="33"/>
                    </a:cubicBezTo>
                    <a:cubicBezTo>
                      <a:pt x="23" y="33"/>
                      <a:pt x="27" y="32"/>
                      <a:pt x="30" y="28"/>
                    </a:cubicBezTo>
                    <a:cubicBezTo>
                      <a:pt x="31" y="29"/>
                      <a:pt x="31" y="29"/>
                      <a:pt x="31" y="29"/>
                    </a:cubicBezTo>
                    <a:cubicBezTo>
                      <a:pt x="28" y="33"/>
                      <a:pt x="23" y="35"/>
                      <a:pt x="17" y="35"/>
                    </a:cubicBezTo>
                    <a:cubicBezTo>
                      <a:pt x="6" y="35"/>
                      <a:pt x="0" y="29"/>
                      <a:pt x="0" y="18"/>
                    </a:cubicBezTo>
                    <a:cubicBezTo>
                      <a:pt x="0" y="7"/>
                      <a:pt x="6" y="1"/>
                      <a:pt x="17" y="0"/>
                    </a:cubicBezTo>
                    <a:cubicBezTo>
                      <a:pt x="20" y="0"/>
                      <a:pt x="22" y="0"/>
                      <a:pt x="25" y="1"/>
                    </a:cubicBezTo>
                    <a:cubicBezTo>
                      <a:pt x="26" y="1"/>
                      <a:pt x="26" y="2"/>
                      <a:pt x="27" y="2"/>
                    </a:cubicBezTo>
                    <a:cubicBezTo>
                      <a:pt x="28" y="2"/>
                      <a:pt x="29" y="1"/>
                      <a:pt x="29" y="0"/>
                    </a:cubicBezTo>
                    <a:cubicBezTo>
                      <a:pt x="30" y="0"/>
                      <a:pt x="30" y="0"/>
                      <a:pt x="30" y="0"/>
                    </a:cubicBezTo>
                    <a:cubicBezTo>
                      <a:pt x="31" y="12"/>
                      <a:pt x="31" y="12"/>
                      <a:pt x="31" y="12"/>
                    </a:cubicBezTo>
                    <a:cubicBezTo>
                      <a:pt x="29" y="12"/>
                      <a:pt x="2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0" name="ïṡľîḓé"/>
              <p:cNvSpPr/>
              <p:nvPr/>
            </p:nvSpPr>
            <p:spPr bwMode="auto">
              <a:xfrm>
                <a:off x="4834910" y="4004533"/>
                <a:ext cx="190628" cy="185405"/>
              </a:xfrm>
              <a:custGeom>
                <a:avLst/>
                <a:gdLst>
                  <a:gd name="T0" fmla="*/ 0 w 35"/>
                  <a:gd name="T1" fmla="*/ 33 h 34"/>
                  <a:gd name="T2" fmla="*/ 4 w 35"/>
                  <a:gd name="T3" fmla="*/ 32 h 34"/>
                  <a:gd name="T4" fmla="*/ 4 w 35"/>
                  <a:gd name="T5" fmla="*/ 28 h 34"/>
                  <a:gd name="T6" fmla="*/ 4 w 35"/>
                  <a:gd name="T7" fmla="*/ 5 h 34"/>
                  <a:gd name="T8" fmla="*/ 4 w 35"/>
                  <a:gd name="T9" fmla="*/ 2 h 34"/>
                  <a:gd name="T10" fmla="*/ 0 w 35"/>
                  <a:gd name="T11" fmla="*/ 1 h 34"/>
                  <a:gd name="T12" fmla="*/ 0 w 35"/>
                  <a:gd name="T13" fmla="*/ 0 h 34"/>
                  <a:gd name="T14" fmla="*/ 14 w 35"/>
                  <a:gd name="T15" fmla="*/ 0 h 34"/>
                  <a:gd name="T16" fmla="*/ 14 w 35"/>
                  <a:gd name="T17" fmla="*/ 1 h 34"/>
                  <a:gd name="T18" fmla="*/ 11 w 35"/>
                  <a:gd name="T19" fmla="*/ 2 h 34"/>
                  <a:gd name="T20" fmla="*/ 10 w 35"/>
                  <a:gd name="T21" fmla="*/ 5 h 34"/>
                  <a:gd name="T22" fmla="*/ 10 w 35"/>
                  <a:gd name="T23" fmla="*/ 15 h 34"/>
                  <a:gd name="T24" fmla="*/ 25 w 35"/>
                  <a:gd name="T25" fmla="*/ 15 h 34"/>
                  <a:gd name="T26" fmla="*/ 25 w 35"/>
                  <a:gd name="T27" fmla="*/ 5 h 34"/>
                  <a:gd name="T28" fmla="*/ 25 w 35"/>
                  <a:gd name="T29" fmla="*/ 2 h 34"/>
                  <a:gd name="T30" fmla="*/ 21 w 35"/>
                  <a:gd name="T31" fmla="*/ 1 h 34"/>
                  <a:gd name="T32" fmla="*/ 21 w 35"/>
                  <a:gd name="T33" fmla="*/ 0 h 34"/>
                  <a:gd name="T34" fmla="*/ 35 w 35"/>
                  <a:gd name="T35" fmla="*/ 0 h 34"/>
                  <a:gd name="T36" fmla="*/ 35 w 35"/>
                  <a:gd name="T37" fmla="*/ 1 h 34"/>
                  <a:gd name="T38" fmla="*/ 32 w 35"/>
                  <a:gd name="T39" fmla="*/ 2 h 34"/>
                  <a:gd name="T40" fmla="*/ 31 w 35"/>
                  <a:gd name="T41" fmla="*/ 5 h 34"/>
                  <a:gd name="T42" fmla="*/ 31 w 35"/>
                  <a:gd name="T43" fmla="*/ 28 h 34"/>
                  <a:gd name="T44" fmla="*/ 32 w 35"/>
                  <a:gd name="T45" fmla="*/ 32 h 34"/>
                  <a:gd name="T46" fmla="*/ 35 w 35"/>
                  <a:gd name="T47" fmla="*/ 33 h 34"/>
                  <a:gd name="T48" fmla="*/ 35 w 35"/>
                  <a:gd name="T49" fmla="*/ 34 h 34"/>
                  <a:gd name="T50" fmla="*/ 21 w 35"/>
                  <a:gd name="T51" fmla="*/ 34 h 34"/>
                  <a:gd name="T52" fmla="*/ 21 w 35"/>
                  <a:gd name="T53" fmla="*/ 33 h 34"/>
                  <a:gd name="T54" fmla="*/ 25 w 35"/>
                  <a:gd name="T55" fmla="*/ 32 h 34"/>
                  <a:gd name="T56" fmla="*/ 25 w 35"/>
                  <a:gd name="T57" fmla="*/ 28 h 34"/>
                  <a:gd name="T58" fmla="*/ 25 w 35"/>
                  <a:gd name="T59" fmla="*/ 18 h 34"/>
                  <a:gd name="T60" fmla="*/ 10 w 35"/>
                  <a:gd name="T61" fmla="*/ 18 h 34"/>
                  <a:gd name="T62" fmla="*/ 10 w 35"/>
                  <a:gd name="T63" fmla="*/ 28 h 34"/>
                  <a:gd name="T64" fmla="*/ 11 w 35"/>
                  <a:gd name="T65" fmla="*/ 32 h 34"/>
                  <a:gd name="T66" fmla="*/ 14 w 35"/>
                  <a:gd name="T67" fmla="*/ 33 h 34"/>
                  <a:gd name="T68" fmla="*/ 14 w 35"/>
                  <a:gd name="T69" fmla="*/ 34 h 34"/>
                  <a:gd name="T70" fmla="*/ 0 w 35"/>
                  <a:gd name="T71" fmla="*/ 34 h 34"/>
                  <a:gd name="T72" fmla="*/ 0 w 35"/>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4">
                    <a:moveTo>
                      <a:pt x="0" y="33"/>
                    </a:move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14" y="1"/>
                      <a:pt x="14" y="1"/>
                      <a:pt x="14" y="1"/>
                    </a:cubicBezTo>
                    <a:cubicBezTo>
                      <a:pt x="12" y="1"/>
                      <a:pt x="11" y="1"/>
                      <a:pt x="11" y="2"/>
                    </a:cubicBezTo>
                    <a:cubicBezTo>
                      <a:pt x="10" y="2"/>
                      <a:pt x="10" y="3"/>
                      <a:pt x="10" y="5"/>
                    </a:cubicBezTo>
                    <a:cubicBezTo>
                      <a:pt x="10" y="15"/>
                      <a:pt x="10" y="15"/>
                      <a:pt x="10" y="15"/>
                    </a:cubicBezTo>
                    <a:cubicBezTo>
                      <a:pt x="25" y="15"/>
                      <a:pt x="25" y="15"/>
                      <a:pt x="25" y="15"/>
                    </a:cubicBezTo>
                    <a:cubicBezTo>
                      <a:pt x="25" y="5"/>
                      <a:pt x="25" y="5"/>
                      <a:pt x="25" y="5"/>
                    </a:cubicBezTo>
                    <a:cubicBezTo>
                      <a:pt x="25" y="3"/>
                      <a:pt x="25" y="2"/>
                      <a:pt x="25" y="2"/>
                    </a:cubicBezTo>
                    <a:cubicBezTo>
                      <a:pt x="24" y="1"/>
                      <a:pt x="23" y="1"/>
                      <a:pt x="21" y="1"/>
                    </a:cubicBezTo>
                    <a:cubicBezTo>
                      <a:pt x="21" y="0"/>
                      <a:pt x="21" y="0"/>
                      <a:pt x="21" y="0"/>
                    </a:cubicBezTo>
                    <a:cubicBezTo>
                      <a:pt x="35" y="0"/>
                      <a:pt x="35" y="0"/>
                      <a:pt x="35" y="0"/>
                    </a:cubicBezTo>
                    <a:cubicBezTo>
                      <a:pt x="35" y="1"/>
                      <a:pt x="35" y="1"/>
                      <a:pt x="35" y="1"/>
                    </a:cubicBezTo>
                    <a:cubicBezTo>
                      <a:pt x="33" y="1"/>
                      <a:pt x="32" y="1"/>
                      <a:pt x="32" y="2"/>
                    </a:cubicBezTo>
                    <a:cubicBezTo>
                      <a:pt x="31" y="2"/>
                      <a:pt x="31" y="3"/>
                      <a:pt x="31" y="5"/>
                    </a:cubicBezTo>
                    <a:cubicBezTo>
                      <a:pt x="31" y="28"/>
                      <a:pt x="31" y="28"/>
                      <a:pt x="31" y="28"/>
                    </a:cubicBezTo>
                    <a:cubicBezTo>
                      <a:pt x="31" y="30"/>
                      <a:pt x="31" y="31"/>
                      <a:pt x="32" y="32"/>
                    </a:cubicBezTo>
                    <a:cubicBezTo>
                      <a:pt x="32" y="33"/>
                      <a:pt x="34" y="33"/>
                      <a:pt x="35" y="33"/>
                    </a:cubicBezTo>
                    <a:cubicBezTo>
                      <a:pt x="35" y="34"/>
                      <a:pt x="35" y="34"/>
                      <a:pt x="35" y="34"/>
                    </a:cubicBezTo>
                    <a:cubicBezTo>
                      <a:pt x="21" y="34"/>
                      <a:pt x="21" y="34"/>
                      <a:pt x="21" y="34"/>
                    </a:cubicBezTo>
                    <a:cubicBezTo>
                      <a:pt x="21" y="33"/>
                      <a:pt x="21" y="33"/>
                      <a:pt x="21" y="33"/>
                    </a:cubicBezTo>
                    <a:cubicBezTo>
                      <a:pt x="23" y="33"/>
                      <a:pt x="24" y="32"/>
                      <a:pt x="25" y="32"/>
                    </a:cubicBezTo>
                    <a:cubicBezTo>
                      <a:pt x="25" y="31"/>
                      <a:pt x="25" y="30"/>
                      <a:pt x="25" y="28"/>
                    </a:cubicBezTo>
                    <a:cubicBezTo>
                      <a:pt x="25" y="18"/>
                      <a:pt x="25" y="18"/>
                      <a:pt x="25" y="18"/>
                    </a:cubicBezTo>
                    <a:cubicBezTo>
                      <a:pt x="10" y="18"/>
                      <a:pt x="10" y="18"/>
                      <a:pt x="10" y="18"/>
                    </a:cubicBezTo>
                    <a:cubicBezTo>
                      <a:pt x="10" y="28"/>
                      <a:pt x="10" y="28"/>
                      <a:pt x="10" y="28"/>
                    </a:cubicBezTo>
                    <a:cubicBezTo>
                      <a:pt x="10" y="30"/>
                      <a:pt x="10" y="31"/>
                      <a:pt x="11" y="32"/>
                    </a:cubicBezTo>
                    <a:cubicBezTo>
                      <a:pt x="11" y="33"/>
                      <a:pt x="12" y="33"/>
                      <a:pt x="14" y="33"/>
                    </a:cubicBezTo>
                    <a:cubicBezTo>
                      <a:pt x="14" y="34"/>
                      <a:pt x="14" y="34"/>
                      <a:pt x="14"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1" name="îṥļíḑè"/>
              <p:cNvSpPr/>
              <p:nvPr/>
            </p:nvSpPr>
            <p:spPr bwMode="auto">
              <a:xfrm>
                <a:off x="5035981"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5 w 36"/>
                  <a:gd name="T11" fmla="*/ 29 h 35"/>
                  <a:gd name="T12" fmla="*/ 23 w 36"/>
                  <a:gd name="T13" fmla="*/ 24 h 35"/>
                  <a:gd name="T14" fmla="*/ 10 w 36"/>
                  <a:gd name="T15" fmla="*/ 24 h 35"/>
                  <a:gd name="T16" fmla="*/ 7 w 36"/>
                  <a:gd name="T17" fmla="*/ 30 h 35"/>
                  <a:gd name="T18" fmla="*/ 7 w 36"/>
                  <a:gd name="T19" fmla="*/ 32 h 35"/>
                  <a:gd name="T20" fmla="*/ 10 w 36"/>
                  <a:gd name="T21" fmla="*/ 34 h 35"/>
                  <a:gd name="T22" fmla="*/ 10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3 w 36"/>
                  <a:gd name="T41" fmla="*/ 33 h 35"/>
                  <a:gd name="T42" fmla="*/ 36 w 36"/>
                  <a:gd name="T43" fmla="*/ 34 h 35"/>
                  <a:gd name="T44" fmla="*/ 36 w 36"/>
                  <a:gd name="T45" fmla="*/ 35 h 35"/>
                  <a:gd name="T46" fmla="*/ 22 w 36"/>
                  <a:gd name="T47" fmla="*/ 22 h 35"/>
                  <a:gd name="T48" fmla="*/ 17 w 36"/>
                  <a:gd name="T49" fmla="*/ 7 h 35"/>
                  <a:gd name="T50" fmla="*/ 10 w 36"/>
                  <a:gd name="T51" fmla="*/ 22 h 35"/>
                  <a:gd name="T52" fmla="*/ 22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6" y="33"/>
                      <a:pt x="26" y="32"/>
                    </a:cubicBezTo>
                    <a:cubicBezTo>
                      <a:pt x="26" y="32"/>
                      <a:pt x="26" y="31"/>
                      <a:pt x="26" y="30"/>
                    </a:cubicBezTo>
                    <a:cubicBezTo>
                      <a:pt x="26" y="29"/>
                      <a:pt x="25" y="29"/>
                      <a:pt x="25"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0" y="34"/>
                    </a:cubicBezTo>
                    <a:cubicBezTo>
                      <a:pt x="10" y="35"/>
                      <a:pt x="10" y="35"/>
                      <a:pt x="10" y="35"/>
                    </a:cubicBezTo>
                    <a:cubicBezTo>
                      <a:pt x="0" y="35"/>
                      <a:pt x="0" y="35"/>
                      <a:pt x="0" y="35"/>
                    </a:cubicBezTo>
                    <a:cubicBezTo>
                      <a:pt x="0" y="34"/>
                      <a:pt x="0" y="34"/>
                      <a:pt x="0" y="34"/>
                    </a:cubicBezTo>
                    <a:cubicBezTo>
                      <a:pt x="1" y="34"/>
                      <a:pt x="2" y="34"/>
                      <a:pt x="3" y="33"/>
                    </a:cubicBezTo>
                    <a:cubicBezTo>
                      <a:pt x="3" y="32"/>
                      <a:pt x="5" y="30"/>
                      <a:pt x="6" y="26"/>
                    </a:cubicBezTo>
                    <a:cubicBezTo>
                      <a:pt x="6" y="26"/>
                      <a:pt x="6" y="26"/>
                      <a:pt x="7" y="25"/>
                    </a:cubicBezTo>
                    <a:cubicBezTo>
                      <a:pt x="17" y="0"/>
                      <a:pt x="17" y="0"/>
                      <a:pt x="17" y="0"/>
                    </a:cubicBezTo>
                    <a:cubicBezTo>
                      <a:pt x="18" y="0"/>
                      <a:pt x="18" y="0"/>
                      <a:pt x="18" y="0"/>
                    </a:cubicBezTo>
                    <a:cubicBezTo>
                      <a:pt x="31" y="30"/>
                      <a:pt x="31" y="30"/>
                      <a:pt x="31" y="30"/>
                    </a:cubicBezTo>
                    <a:cubicBezTo>
                      <a:pt x="32" y="31"/>
                      <a:pt x="33" y="33"/>
                      <a:pt x="33" y="33"/>
                    </a:cubicBezTo>
                    <a:cubicBezTo>
                      <a:pt x="34" y="34"/>
                      <a:pt x="35" y="34"/>
                      <a:pt x="36" y="34"/>
                    </a:cubicBezTo>
                    <a:cubicBezTo>
                      <a:pt x="36" y="35"/>
                      <a:pt x="36" y="35"/>
                      <a:pt x="36" y="35"/>
                    </a:cubicBezTo>
                    <a:close/>
                    <a:moveTo>
                      <a:pt x="22" y="22"/>
                    </a:moveTo>
                    <a:cubicBezTo>
                      <a:pt x="17" y="7"/>
                      <a:pt x="17" y="7"/>
                      <a:pt x="17" y="7"/>
                    </a:cubicBezTo>
                    <a:cubicBezTo>
                      <a:pt x="10" y="22"/>
                      <a:pt x="10" y="22"/>
                      <a:pt x="10" y="22"/>
                    </a:cubicBezTo>
                    <a:cubicBezTo>
                      <a:pt x="22" y="22"/>
                      <a:pt x="22" y="22"/>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2" name="îŝliḍé"/>
              <p:cNvSpPr/>
              <p:nvPr/>
            </p:nvSpPr>
            <p:spPr bwMode="auto">
              <a:xfrm>
                <a:off x="5237055" y="4004533"/>
                <a:ext cx="195850" cy="185405"/>
              </a:xfrm>
              <a:custGeom>
                <a:avLst/>
                <a:gdLst>
                  <a:gd name="T0" fmla="*/ 36 w 36"/>
                  <a:gd name="T1" fmla="*/ 1 h 34"/>
                  <a:gd name="T2" fmla="*/ 33 w 36"/>
                  <a:gd name="T3" fmla="*/ 2 h 34"/>
                  <a:gd name="T4" fmla="*/ 32 w 36"/>
                  <a:gd name="T5" fmla="*/ 7 h 34"/>
                  <a:gd name="T6" fmla="*/ 32 w 36"/>
                  <a:gd name="T7" fmla="*/ 34 h 34"/>
                  <a:gd name="T8" fmla="*/ 31 w 36"/>
                  <a:gd name="T9" fmla="*/ 34 h 34"/>
                  <a:gd name="T10" fmla="*/ 8 w 36"/>
                  <a:gd name="T11" fmla="*/ 6 h 34"/>
                  <a:gd name="T12" fmla="*/ 8 w 36"/>
                  <a:gd name="T13" fmla="*/ 6 h 34"/>
                  <a:gd name="T14" fmla="*/ 8 w 36"/>
                  <a:gd name="T15" fmla="*/ 26 h 34"/>
                  <a:gd name="T16" fmla="*/ 9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4" name="îŝļiďè"/>
              <p:cNvSpPr/>
              <p:nvPr/>
            </p:nvSpPr>
            <p:spPr bwMode="auto">
              <a:xfrm>
                <a:off x="5443350" y="3999310"/>
                <a:ext cx="195850" cy="190628"/>
              </a:xfrm>
              <a:custGeom>
                <a:avLst/>
                <a:gdLst>
                  <a:gd name="T0" fmla="*/ 36 w 36"/>
                  <a:gd name="T1" fmla="*/ 18 h 35"/>
                  <a:gd name="T2" fmla="*/ 33 w 36"/>
                  <a:gd name="T3" fmla="*/ 18 h 35"/>
                  <a:gd name="T4" fmla="*/ 32 w 36"/>
                  <a:gd name="T5" fmla="*/ 22 h 35"/>
                  <a:gd name="T6" fmla="*/ 32 w 36"/>
                  <a:gd name="T7" fmla="*/ 32 h 35"/>
                  <a:gd name="T8" fmla="*/ 20 w 36"/>
                  <a:gd name="T9" fmla="*/ 35 h 35"/>
                  <a:gd name="T10" fmla="*/ 5 w 36"/>
                  <a:gd name="T11" fmla="*/ 30 h 35"/>
                  <a:gd name="T12" fmla="*/ 1 w 36"/>
                  <a:gd name="T13" fmla="*/ 17 h 35"/>
                  <a:gd name="T14" fmla="*/ 19 w 36"/>
                  <a:gd name="T15" fmla="*/ 0 h 35"/>
                  <a:gd name="T16" fmla="*/ 26 w 36"/>
                  <a:gd name="T17" fmla="*/ 1 h 35"/>
                  <a:gd name="T18" fmla="*/ 28 w 36"/>
                  <a:gd name="T19" fmla="*/ 2 h 35"/>
                  <a:gd name="T20" fmla="*/ 30 w 36"/>
                  <a:gd name="T21" fmla="*/ 0 h 35"/>
                  <a:gd name="T22" fmla="*/ 31 w 36"/>
                  <a:gd name="T23" fmla="*/ 0 h 35"/>
                  <a:gd name="T24" fmla="*/ 32 w 36"/>
                  <a:gd name="T25" fmla="*/ 11 h 35"/>
                  <a:gd name="T26" fmla="*/ 30 w 36"/>
                  <a:gd name="T27" fmla="*/ 11 h 35"/>
                  <a:gd name="T28" fmla="*/ 19 w 36"/>
                  <a:gd name="T29" fmla="*/ 2 h 35"/>
                  <a:gd name="T30" fmla="*/ 7 w 36"/>
                  <a:gd name="T31" fmla="*/ 18 h 35"/>
                  <a:gd name="T32" fmla="*/ 20 w 36"/>
                  <a:gd name="T33" fmla="*/ 34 h 35"/>
                  <a:gd name="T34" fmla="*/ 27 w 36"/>
                  <a:gd name="T35" fmla="*/ 31 h 35"/>
                  <a:gd name="T36" fmla="*/ 27 w 36"/>
                  <a:gd name="T37" fmla="*/ 22 h 35"/>
                  <a:gd name="T38" fmla="*/ 26 w 36"/>
                  <a:gd name="T39" fmla="*/ 18 h 35"/>
                  <a:gd name="T40" fmla="*/ 23 w 36"/>
                  <a:gd name="T41" fmla="*/ 18 h 35"/>
                  <a:gd name="T42" fmla="*/ 23 w 36"/>
                  <a:gd name="T43" fmla="*/ 17 h 35"/>
                  <a:gd name="T44" fmla="*/ 36 w 36"/>
                  <a:gd name="T45" fmla="*/ 17 h 35"/>
                  <a:gd name="T46" fmla="*/ 36 w 36"/>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5">
                    <a:moveTo>
                      <a:pt x="36" y="18"/>
                    </a:moveTo>
                    <a:cubicBezTo>
                      <a:pt x="34" y="18"/>
                      <a:pt x="34" y="18"/>
                      <a:pt x="33" y="18"/>
                    </a:cubicBezTo>
                    <a:cubicBezTo>
                      <a:pt x="33" y="19"/>
                      <a:pt x="32" y="20"/>
                      <a:pt x="32" y="22"/>
                    </a:cubicBezTo>
                    <a:cubicBezTo>
                      <a:pt x="32" y="32"/>
                      <a:pt x="32" y="32"/>
                      <a:pt x="32" y="32"/>
                    </a:cubicBezTo>
                    <a:cubicBezTo>
                      <a:pt x="29" y="34"/>
                      <a:pt x="25" y="35"/>
                      <a:pt x="20" y="35"/>
                    </a:cubicBezTo>
                    <a:cubicBezTo>
                      <a:pt x="13" y="35"/>
                      <a:pt x="8" y="34"/>
                      <a:pt x="5" y="30"/>
                    </a:cubicBezTo>
                    <a:cubicBezTo>
                      <a:pt x="2" y="27"/>
                      <a:pt x="0" y="23"/>
                      <a:pt x="1" y="17"/>
                    </a:cubicBezTo>
                    <a:cubicBezTo>
                      <a:pt x="2" y="7"/>
                      <a:pt x="8" y="1"/>
                      <a:pt x="19" y="0"/>
                    </a:cubicBezTo>
                    <a:cubicBezTo>
                      <a:pt x="21" y="0"/>
                      <a:pt x="23" y="0"/>
                      <a:pt x="26" y="1"/>
                    </a:cubicBezTo>
                    <a:cubicBezTo>
                      <a:pt x="27" y="1"/>
                      <a:pt x="27" y="2"/>
                      <a:pt x="28" y="2"/>
                    </a:cubicBezTo>
                    <a:cubicBezTo>
                      <a:pt x="29" y="1"/>
                      <a:pt x="30" y="1"/>
                      <a:pt x="30" y="0"/>
                    </a:cubicBezTo>
                    <a:cubicBezTo>
                      <a:pt x="31" y="0"/>
                      <a:pt x="31" y="0"/>
                      <a:pt x="31" y="0"/>
                    </a:cubicBezTo>
                    <a:cubicBezTo>
                      <a:pt x="32" y="11"/>
                      <a:pt x="32" y="11"/>
                      <a:pt x="32" y="11"/>
                    </a:cubicBezTo>
                    <a:cubicBezTo>
                      <a:pt x="30" y="11"/>
                      <a:pt x="30" y="11"/>
                      <a:pt x="30" y="11"/>
                    </a:cubicBezTo>
                    <a:cubicBezTo>
                      <a:pt x="28" y="5"/>
                      <a:pt x="25" y="2"/>
                      <a:pt x="19" y="2"/>
                    </a:cubicBezTo>
                    <a:cubicBezTo>
                      <a:pt x="11" y="3"/>
                      <a:pt x="7" y="8"/>
                      <a:pt x="7" y="18"/>
                    </a:cubicBezTo>
                    <a:cubicBezTo>
                      <a:pt x="7" y="28"/>
                      <a:pt x="11" y="33"/>
                      <a:pt x="20" y="34"/>
                    </a:cubicBezTo>
                    <a:cubicBezTo>
                      <a:pt x="24" y="33"/>
                      <a:pt x="27" y="32"/>
                      <a:pt x="27" y="31"/>
                    </a:cubicBezTo>
                    <a:cubicBezTo>
                      <a:pt x="27" y="22"/>
                      <a:pt x="27" y="22"/>
                      <a:pt x="27" y="22"/>
                    </a:cubicBezTo>
                    <a:cubicBezTo>
                      <a:pt x="27" y="20"/>
                      <a:pt x="27" y="19"/>
                      <a:pt x="26" y="18"/>
                    </a:cubicBezTo>
                    <a:cubicBezTo>
                      <a:pt x="26" y="18"/>
                      <a:pt x="25" y="18"/>
                      <a:pt x="23" y="18"/>
                    </a:cubicBezTo>
                    <a:cubicBezTo>
                      <a:pt x="23" y="17"/>
                      <a:pt x="23" y="17"/>
                      <a:pt x="23" y="17"/>
                    </a:cubicBezTo>
                    <a:cubicBezTo>
                      <a:pt x="36" y="17"/>
                      <a:pt x="36" y="17"/>
                      <a:pt x="36" y="17"/>
                    </a:cubicBezTo>
                    <a:cubicBezTo>
                      <a:pt x="36" y="18"/>
                      <a:pt x="36" y="18"/>
                      <a:pt x="3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5" name="îṩḷiḓé"/>
              <p:cNvSpPr/>
              <p:nvPr/>
            </p:nvSpPr>
            <p:spPr bwMode="auto">
              <a:xfrm>
                <a:off x="5691429" y="3967974"/>
                <a:ext cx="39170" cy="80952"/>
              </a:xfrm>
              <a:custGeom>
                <a:avLst/>
                <a:gdLst>
                  <a:gd name="T0" fmla="*/ 0 w 7"/>
                  <a:gd name="T1" fmla="*/ 14 h 15"/>
                  <a:gd name="T2" fmla="*/ 4 w 7"/>
                  <a:gd name="T3" fmla="*/ 7 h 15"/>
                  <a:gd name="T4" fmla="*/ 0 w 7"/>
                  <a:gd name="T5" fmla="*/ 4 h 15"/>
                  <a:gd name="T6" fmla="*/ 3 w 7"/>
                  <a:gd name="T7" fmla="*/ 1 h 15"/>
                  <a:gd name="T8" fmla="*/ 7 w 7"/>
                  <a:gd name="T9" fmla="*/ 6 h 15"/>
                  <a:gd name="T10" fmla="*/ 1 w 7"/>
                  <a:gd name="T11" fmla="*/ 15 h 15"/>
                  <a:gd name="T12" fmla="*/ 0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4"/>
                    </a:moveTo>
                    <a:cubicBezTo>
                      <a:pt x="3" y="12"/>
                      <a:pt x="4" y="10"/>
                      <a:pt x="4" y="7"/>
                    </a:cubicBezTo>
                    <a:cubicBezTo>
                      <a:pt x="1" y="8"/>
                      <a:pt x="0" y="6"/>
                      <a:pt x="0" y="4"/>
                    </a:cubicBezTo>
                    <a:cubicBezTo>
                      <a:pt x="0" y="2"/>
                      <a:pt x="1" y="0"/>
                      <a:pt x="3" y="1"/>
                    </a:cubicBezTo>
                    <a:cubicBezTo>
                      <a:pt x="6" y="1"/>
                      <a:pt x="7" y="3"/>
                      <a:pt x="7" y="6"/>
                    </a:cubicBezTo>
                    <a:cubicBezTo>
                      <a:pt x="7" y="10"/>
                      <a:pt x="4" y="13"/>
                      <a:pt x="1" y="15"/>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6" name="i$ḷíďè"/>
              <p:cNvSpPr/>
              <p:nvPr/>
            </p:nvSpPr>
            <p:spPr bwMode="auto">
              <a:xfrm>
                <a:off x="5720212" y="3999310"/>
                <a:ext cx="195850" cy="190628"/>
              </a:xfrm>
              <a:custGeom>
                <a:avLst/>
                <a:gdLst>
                  <a:gd name="T0" fmla="*/ 36 w 36"/>
                  <a:gd name="T1" fmla="*/ 35 h 35"/>
                  <a:gd name="T2" fmla="*/ 23 w 36"/>
                  <a:gd name="T3" fmla="*/ 35 h 35"/>
                  <a:gd name="T4" fmla="*/ 23 w 36"/>
                  <a:gd name="T5" fmla="*/ 34 h 35"/>
                  <a:gd name="T6" fmla="*/ 26 w 36"/>
                  <a:gd name="T7" fmla="*/ 32 h 35"/>
                  <a:gd name="T8" fmla="*/ 26 w 36"/>
                  <a:gd name="T9" fmla="*/ 30 h 35"/>
                  <a:gd name="T10" fmla="*/ 26 w 36"/>
                  <a:gd name="T11" fmla="*/ 29 h 35"/>
                  <a:gd name="T12" fmla="*/ 23 w 36"/>
                  <a:gd name="T13" fmla="*/ 24 h 35"/>
                  <a:gd name="T14" fmla="*/ 10 w 36"/>
                  <a:gd name="T15" fmla="*/ 24 h 35"/>
                  <a:gd name="T16" fmla="*/ 7 w 36"/>
                  <a:gd name="T17" fmla="*/ 30 h 35"/>
                  <a:gd name="T18" fmla="*/ 7 w 36"/>
                  <a:gd name="T19" fmla="*/ 32 h 35"/>
                  <a:gd name="T20" fmla="*/ 11 w 36"/>
                  <a:gd name="T21" fmla="*/ 34 h 35"/>
                  <a:gd name="T22" fmla="*/ 11 w 36"/>
                  <a:gd name="T23" fmla="*/ 35 h 35"/>
                  <a:gd name="T24" fmla="*/ 0 w 36"/>
                  <a:gd name="T25" fmla="*/ 35 h 35"/>
                  <a:gd name="T26" fmla="*/ 0 w 36"/>
                  <a:gd name="T27" fmla="*/ 34 h 35"/>
                  <a:gd name="T28" fmla="*/ 3 w 36"/>
                  <a:gd name="T29" fmla="*/ 33 h 35"/>
                  <a:gd name="T30" fmla="*/ 6 w 36"/>
                  <a:gd name="T31" fmla="*/ 26 h 35"/>
                  <a:gd name="T32" fmla="*/ 7 w 36"/>
                  <a:gd name="T33" fmla="*/ 25 h 35"/>
                  <a:gd name="T34" fmla="*/ 17 w 36"/>
                  <a:gd name="T35" fmla="*/ 0 h 35"/>
                  <a:gd name="T36" fmla="*/ 18 w 36"/>
                  <a:gd name="T37" fmla="*/ 0 h 35"/>
                  <a:gd name="T38" fmla="*/ 31 w 36"/>
                  <a:gd name="T39" fmla="*/ 30 h 35"/>
                  <a:gd name="T40" fmla="*/ 34 w 36"/>
                  <a:gd name="T41" fmla="*/ 33 h 35"/>
                  <a:gd name="T42" fmla="*/ 36 w 36"/>
                  <a:gd name="T43" fmla="*/ 34 h 35"/>
                  <a:gd name="T44" fmla="*/ 36 w 36"/>
                  <a:gd name="T45" fmla="*/ 35 h 35"/>
                  <a:gd name="T46" fmla="*/ 23 w 36"/>
                  <a:gd name="T47" fmla="*/ 22 h 35"/>
                  <a:gd name="T48" fmla="*/ 17 w 36"/>
                  <a:gd name="T49" fmla="*/ 7 h 35"/>
                  <a:gd name="T50" fmla="*/ 11 w 36"/>
                  <a:gd name="T51" fmla="*/ 22 h 35"/>
                  <a:gd name="T52" fmla="*/ 23 w 36"/>
                  <a:gd name="T53"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5">
                    <a:moveTo>
                      <a:pt x="36" y="35"/>
                    </a:moveTo>
                    <a:cubicBezTo>
                      <a:pt x="23" y="35"/>
                      <a:pt x="23" y="35"/>
                      <a:pt x="23" y="35"/>
                    </a:cubicBezTo>
                    <a:cubicBezTo>
                      <a:pt x="23" y="34"/>
                      <a:pt x="23" y="34"/>
                      <a:pt x="23" y="34"/>
                    </a:cubicBezTo>
                    <a:cubicBezTo>
                      <a:pt x="25" y="34"/>
                      <a:pt x="27" y="33"/>
                      <a:pt x="26" y="32"/>
                    </a:cubicBezTo>
                    <a:cubicBezTo>
                      <a:pt x="26" y="32"/>
                      <a:pt x="26" y="31"/>
                      <a:pt x="26" y="30"/>
                    </a:cubicBezTo>
                    <a:cubicBezTo>
                      <a:pt x="26" y="29"/>
                      <a:pt x="26" y="29"/>
                      <a:pt x="26" y="29"/>
                    </a:cubicBezTo>
                    <a:cubicBezTo>
                      <a:pt x="23" y="24"/>
                      <a:pt x="23" y="24"/>
                      <a:pt x="23" y="24"/>
                    </a:cubicBezTo>
                    <a:cubicBezTo>
                      <a:pt x="10" y="24"/>
                      <a:pt x="10" y="24"/>
                      <a:pt x="10" y="24"/>
                    </a:cubicBezTo>
                    <a:cubicBezTo>
                      <a:pt x="7" y="30"/>
                      <a:pt x="7" y="30"/>
                      <a:pt x="7" y="30"/>
                    </a:cubicBezTo>
                    <a:cubicBezTo>
                      <a:pt x="7" y="31"/>
                      <a:pt x="7" y="31"/>
                      <a:pt x="7" y="32"/>
                    </a:cubicBezTo>
                    <a:cubicBezTo>
                      <a:pt x="7" y="33"/>
                      <a:pt x="8" y="34"/>
                      <a:pt x="11" y="34"/>
                    </a:cubicBezTo>
                    <a:cubicBezTo>
                      <a:pt x="11" y="35"/>
                      <a:pt x="11" y="35"/>
                      <a:pt x="11" y="35"/>
                    </a:cubicBezTo>
                    <a:cubicBezTo>
                      <a:pt x="0" y="35"/>
                      <a:pt x="0" y="35"/>
                      <a:pt x="0" y="35"/>
                    </a:cubicBezTo>
                    <a:cubicBezTo>
                      <a:pt x="0" y="34"/>
                      <a:pt x="0" y="34"/>
                      <a:pt x="0" y="34"/>
                    </a:cubicBezTo>
                    <a:cubicBezTo>
                      <a:pt x="1" y="34"/>
                      <a:pt x="2" y="34"/>
                      <a:pt x="3" y="33"/>
                    </a:cubicBezTo>
                    <a:cubicBezTo>
                      <a:pt x="4" y="32"/>
                      <a:pt x="5" y="30"/>
                      <a:pt x="6" y="26"/>
                    </a:cubicBezTo>
                    <a:cubicBezTo>
                      <a:pt x="6" y="26"/>
                      <a:pt x="7" y="26"/>
                      <a:pt x="7" y="25"/>
                    </a:cubicBezTo>
                    <a:cubicBezTo>
                      <a:pt x="17" y="0"/>
                      <a:pt x="17" y="0"/>
                      <a:pt x="17" y="0"/>
                    </a:cubicBezTo>
                    <a:cubicBezTo>
                      <a:pt x="18" y="0"/>
                      <a:pt x="18" y="0"/>
                      <a:pt x="18" y="0"/>
                    </a:cubicBezTo>
                    <a:cubicBezTo>
                      <a:pt x="31" y="30"/>
                      <a:pt x="31" y="30"/>
                      <a:pt x="31" y="30"/>
                    </a:cubicBezTo>
                    <a:cubicBezTo>
                      <a:pt x="32" y="31"/>
                      <a:pt x="33" y="33"/>
                      <a:pt x="34" y="33"/>
                    </a:cubicBezTo>
                    <a:cubicBezTo>
                      <a:pt x="34" y="34"/>
                      <a:pt x="35" y="34"/>
                      <a:pt x="36" y="34"/>
                    </a:cubicBezTo>
                    <a:cubicBezTo>
                      <a:pt x="36" y="35"/>
                      <a:pt x="36" y="35"/>
                      <a:pt x="36" y="35"/>
                    </a:cubicBezTo>
                    <a:close/>
                    <a:moveTo>
                      <a:pt x="23" y="22"/>
                    </a:moveTo>
                    <a:cubicBezTo>
                      <a:pt x="17" y="7"/>
                      <a:pt x="17" y="7"/>
                      <a:pt x="17" y="7"/>
                    </a:cubicBezTo>
                    <a:cubicBezTo>
                      <a:pt x="11" y="22"/>
                      <a:pt x="11" y="22"/>
                      <a:pt x="11" y="22"/>
                    </a:cubicBezTo>
                    <a:cubicBezTo>
                      <a:pt x="23" y="22"/>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7" name="íś1îdê"/>
              <p:cNvSpPr/>
              <p:nvPr/>
            </p:nvSpPr>
            <p:spPr bwMode="auto">
              <a:xfrm>
                <a:off x="5921284" y="4004533"/>
                <a:ext cx="201072" cy="185405"/>
              </a:xfrm>
              <a:custGeom>
                <a:avLst/>
                <a:gdLst>
                  <a:gd name="T0" fmla="*/ 37 w 37"/>
                  <a:gd name="T1" fmla="*/ 1 h 34"/>
                  <a:gd name="T2" fmla="*/ 33 w 37"/>
                  <a:gd name="T3" fmla="*/ 2 h 34"/>
                  <a:gd name="T4" fmla="*/ 32 w 37"/>
                  <a:gd name="T5" fmla="*/ 7 h 34"/>
                  <a:gd name="T6" fmla="*/ 32 w 37"/>
                  <a:gd name="T7" fmla="*/ 34 h 34"/>
                  <a:gd name="T8" fmla="*/ 31 w 37"/>
                  <a:gd name="T9" fmla="*/ 34 h 34"/>
                  <a:gd name="T10" fmla="*/ 8 w 37"/>
                  <a:gd name="T11" fmla="*/ 6 h 34"/>
                  <a:gd name="T12" fmla="*/ 8 w 37"/>
                  <a:gd name="T13" fmla="*/ 6 h 34"/>
                  <a:gd name="T14" fmla="*/ 8 w 37"/>
                  <a:gd name="T15" fmla="*/ 26 h 34"/>
                  <a:gd name="T16" fmla="*/ 9 w 37"/>
                  <a:gd name="T17" fmla="*/ 32 h 34"/>
                  <a:gd name="T18" fmla="*/ 13 w 37"/>
                  <a:gd name="T19" fmla="*/ 33 h 34"/>
                  <a:gd name="T20" fmla="*/ 13 w 37"/>
                  <a:gd name="T21" fmla="*/ 34 h 34"/>
                  <a:gd name="T22" fmla="*/ 0 w 37"/>
                  <a:gd name="T23" fmla="*/ 34 h 34"/>
                  <a:gd name="T24" fmla="*/ 0 w 37"/>
                  <a:gd name="T25" fmla="*/ 33 h 34"/>
                  <a:gd name="T26" fmla="*/ 4 w 37"/>
                  <a:gd name="T27" fmla="*/ 32 h 34"/>
                  <a:gd name="T28" fmla="*/ 5 w 37"/>
                  <a:gd name="T29" fmla="*/ 26 h 34"/>
                  <a:gd name="T30" fmla="*/ 5 w 37"/>
                  <a:gd name="T31" fmla="*/ 3 h 34"/>
                  <a:gd name="T32" fmla="*/ 0 w 37"/>
                  <a:gd name="T33" fmla="*/ 1 h 34"/>
                  <a:gd name="T34" fmla="*/ 0 w 37"/>
                  <a:gd name="T35" fmla="*/ 0 h 34"/>
                  <a:gd name="T36" fmla="*/ 9 w 37"/>
                  <a:gd name="T37" fmla="*/ 0 h 34"/>
                  <a:gd name="T38" fmla="*/ 29 w 37"/>
                  <a:gd name="T39" fmla="*/ 25 h 34"/>
                  <a:gd name="T40" fmla="*/ 29 w 37"/>
                  <a:gd name="T41" fmla="*/ 7 h 34"/>
                  <a:gd name="T42" fmla="*/ 28 w 37"/>
                  <a:gd name="T43" fmla="*/ 2 h 34"/>
                  <a:gd name="T44" fmla="*/ 24 w 37"/>
                  <a:gd name="T45" fmla="*/ 1 h 34"/>
                  <a:gd name="T46" fmla="*/ 24 w 37"/>
                  <a:gd name="T47" fmla="*/ 0 h 34"/>
                  <a:gd name="T48" fmla="*/ 37 w 37"/>
                  <a:gd name="T49" fmla="*/ 0 h 34"/>
                  <a:gd name="T50" fmla="*/ 37 w 37"/>
                  <a:gd name="T51" fmla="*/ 0 h 34"/>
                  <a:gd name="T52" fmla="*/ 37 w 37"/>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4">
                    <a:moveTo>
                      <a:pt x="37" y="1"/>
                    </a:moveTo>
                    <a:cubicBezTo>
                      <a:pt x="34" y="1"/>
                      <a:pt x="33" y="1"/>
                      <a:pt x="33" y="2"/>
                    </a:cubicBezTo>
                    <a:cubicBezTo>
                      <a:pt x="32" y="3"/>
                      <a:pt x="32" y="5"/>
                      <a:pt x="32" y="7"/>
                    </a:cubicBezTo>
                    <a:cubicBezTo>
                      <a:pt x="32" y="34"/>
                      <a:pt x="32" y="34"/>
                      <a:pt x="32" y="34"/>
                    </a:cubicBezTo>
                    <a:cubicBezTo>
                      <a:pt x="31" y="34"/>
                      <a:pt x="31" y="34"/>
                      <a:pt x="31" y="34"/>
                    </a:cubicBezTo>
                    <a:cubicBezTo>
                      <a:pt x="8" y="6"/>
                      <a:pt x="8" y="6"/>
                      <a:pt x="8" y="6"/>
                    </a:cubicBezTo>
                    <a:cubicBezTo>
                      <a:pt x="8" y="6"/>
                      <a:pt x="8" y="6"/>
                      <a:pt x="8" y="6"/>
                    </a:cubicBezTo>
                    <a:cubicBezTo>
                      <a:pt x="8" y="26"/>
                      <a:pt x="8" y="26"/>
                      <a:pt x="8" y="26"/>
                    </a:cubicBezTo>
                    <a:cubicBezTo>
                      <a:pt x="8" y="29"/>
                      <a:pt x="8" y="31"/>
                      <a:pt x="9" y="32"/>
                    </a:cubicBezTo>
                    <a:cubicBezTo>
                      <a:pt x="9" y="32"/>
                      <a:pt x="11" y="33"/>
                      <a:pt x="13" y="33"/>
                    </a:cubicBezTo>
                    <a:cubicBezTo>
                      <a:pt x="13" y="34"/>
                      <a:pt x="13" y="34"/>
                      <a:pt x="13" y="34"/>
                    </a:cubicBezTo>
                    <a:cubicBezTo>
                      <a:pt x="0" y="34"/>
                      <a:pt x="0" y="34"/>
                      <a:pt x="0" y="34"/>
                    </a:cubicBezTo>
                    <a:cubicBezTo>
                      <a:pt x="0" y="33"/>
                      <a:pt x="0" y="33"/>
                      <a:pt x="0" y="33"/>
                    </a:cubicBezTo>
                    <a:cubicBezTo>
                      <a:pt x="3" y="33"/>
                      <a:pt x="4" y="33"/>
                      <a:pt x="4" y="32"/>
                    </a:cubicBezTo>
                    <a:cubicBezTo>
                      <a:pt x="5" y="31"/>
                      <a:pt x="5" y="29"/>
                      <a:pt x="5" y="26"/>
                    </a:cubicBezTo>
                    <a:cubicBezTo>
                      <a:pt x="5" y="3"/>
                      <a:pt x="5" y="3"/>
                      <a:pt x="5" y="3"/>
                    </a:cubicBezTo>
                    <a:cubicBezTo>
                      <a:pt x="4"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7" y="1"/>
                      <a:pt x="24" y="1"/>
                    </a:cubicBezTo>
                    <a:cubicBezTo>
                      <a:pt x="24" y="0"/>
                      <a:pt x="24" y="0"/>
                      <a:pt x="24" y="0"/>
                    </a:cubicBezTo>
                    <a:cubicBezTo>
                      <a:pt x="37" y="0"/>
                      <a:pt x="37" y="0"/>
                      <a:pt x="37" y="0"/>
                    </a:cubicBezTo>
                    <a:cubicBezTo>
                      <a:pt x="37" y="0"/>
                      <a:pt x="37" y="0"/>
                      <a:pt x="37" y="0"/>
                    </a:cubicBezTo>
                    <a:cubicBezTo>
                      <a:pt x="37" y="1"/>
                      <a:pt x="37" y="1"/>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8" name="íṧļîḓe"/>
              <p:cNvSpPr/>
              <p:nvPr/>
            </p:nvSpPr>
            <p:spPr bwMode="auto">
              <a:xfrm>
                <a:off x="6217136" y="4004533"/>
                <a:ext cx="195850" cy="185405"/>
              </a:xfrm>
              <a:custGeom>
                <a:avLst/>
                <a:gdLst>
                  <a:gd name="T0" fmla="*/ 36 w 36"/>
                  <a:gd name="T1" fmla="*/ 1 h 34"/>
                  <a:gd name="T2" fmla="*/ 32 w 36"/>
                  <a:gd name="T3" fmla="*/ 2 h 34"/>
                  <a:gd name="T4" fmla="*/ 31 w 36"/>
                  <a:gd name="T5" fmla="*/ 7 h 34"/>
                  <a:gd name="T6" fmla="*/ 31 w 36"/>
                  <a:gd name="T7" fmla="*/ 21 h 34"/>
                  <a:gd name="T8" fmla="*/ 17 w 36"/>
                  <a:gd name="T9" fmla="*/ 34 h 34"/>
                  <a:gd name="T10" fmla="*/ 5 w 36"/>
                  <a:gd name="T11" fmla="*/ 21 h 34"/>
                  <a:gd name="T12" fmla="*/ 5 w 36"/>
                  <a:gd name="T13" fmla="*/ 5 h 34"/>
                  <a:gd name="T14" fmla="*/ 4 w 36"/>
                  <a:gd name="T15" fmla="*/ 2 h 34"/>
                  <a:gd name="T16" fmla="*/ 0 w 36"/>
                  <a:gd name="T17" fmla="*/ 1 h 34"/>
                  <a:gd name="T18" fmla="*/ 0 w 36"/>
                  <a:gd name="T19" fmla="*/ 0 h 34"/>
                  <a:gd name="T20" fmla="*/ 15 w 36"/>
                  <a:gd name="T21" fmla="*/ 0 h 34"/>
                  <a:gd name="T22" fmla="*/ 15 w 36"/>
                  <a:gd name="T23" fmla="*/ 1 h 34"/>
                  <a:gd name="T24" fmla="*/ 11 w 36"/>
                  <a:gd name="T25" fmla="*/ 2 h 34"/>
                  <a:gd name="T26" fmla="*/ 10 w 36"/>
                  <a:gd name="T27" fmla="*/ 5 h 34"/>
                  <a:gd name="T28" fmla="*/ 10 w 36"/>
                  <a:gd name="T29" fmla="*/ 22 h 34"/>
                  <a:gd name="T30" fmla="*/ 19 w 36"/>
                  <a:gd name="T31" fmla="*/ 32 h 34"/>
                  <a:gd name="T32" fmla="*/ 27 w 36"/>
                  <a:gd name="T33" fmla="*/ 28 h 34"/>
                  <a:gd name="T34" fmla="*/ 29 w 36"/>
                  <a:gd name="T35" fmla="*/ 21 h 34"/>
                  <a:gd name="T36" fmla="*/ 29 w 36"/>
                  <a:gd name="T37" fmla="*/ 7 h 34"/>
                  <a:gd name="T38" fmla="*/ 28 w 36"/>
                  <a:gd name="T39" fmla="*/ 2 h 34"/>
                  <a:gd name="T40" fmla="*/ 24 w 36"/>
                  <a:gd name="T41" fmla="*/ 1 h 34"/>
                  <a:gd name="T42" fmla="*/ 24 w 36"/>
                  <a:gd name="T43" fmla="*/ 0 h 34"/>
                  <a:gd name="T44" fmla="*/ 36 w 36"/>
                  <a:gd name="T45" fmla="*/ 0 h 34"/>
                  <a:gd name="T46" fmla="*/ 36 w 36"/>
                  <a:gd name="T4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4">
                    <a:moveTo>
                      <a:pt x="36" y="1"/>
                    </a:moveTo>
                    <a:cubicBezTo>
                      <a:pt x="34" y="1"/>
                      <a:pt x="32" y="1"/>
                      <a:pt x="32" y="2"/>
                    </a:cubicBezTo>
                    <a:cubicBezTo>
                      <a:pt x="31" y="3"/>
                      <a:pt x="31" y="5"/>
                      <a:pt x="31" y="7"/>
                    </a:cubicBezTo>
                    <a:cubicBezTo>
                      <a:pt x="31" y="21"/>
                      <a:pt x="31" y="21"/>
                      <a:pt x="31" y="21"/>
                    </a:cubicBezTo>
                    <a:cubicBezTo>
                      <a:pt x="31" y="30"/>
                      <a:pt x="27" y="34"/>
                      <a:pt x="17" y="34"/>
                    </a:cubicBezTo>
                    <a:cubicBezTo>
                      <a:pt x="9" y="34"/>
                      <a:pt x="4" y="30"/>
                      <a:pt x="5" y="21"/>
                    </a:cubicBezTo>
                    <a:cubicBezTo>
                      <a:pt x="5" y="5"/>
                      <a:pt x="5" y="5"/>
                      <a:pt x="5" y="5"/>
                    </a:cubicBezTo>
                    <a:cubicBezTo>
                      <a:pt x="5"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1" y="1"/>
                      <a:pt x="11" y="2"/>
                    </a:cubicBezTo>
                    <a:cubicBezTo>
                      <a:pt x="10" y="2"/>
                      <a:pt x="10" y="3"/>
                      <a:pt x="10" y="5"/>
                    </a:cubicBezTo>
                    <a:cubicBezTo>
                      <a:pt x="10" y="22"/>
                      <a:pt x="10" y="22"/>
                      <a:pt x="10" y="22"/>
                    </a:cubicBezTo>
                    <a:cubicBezTo>
                      <a:pt x="10" y="29"/>
                      <a:pt x="13" y="32"/>
                      <a:pt x="19" y="32"/>
                    </a:cubicBezTo>
                    <a:cubicBezTo>
                      <a:pt x="23" y="32"/>
                      <a:pt x="26" y="31"/>
                      <a:pt x="27" y="28"/>
                    </a:cubicBezTo>
                    <a:cubicBezTo>
                      <a:pt x="28" y="27"/>
                      <a:pt x="29" y="25"/>
                      <a:pt x="29" y="21"/>
                    </a:cubicBezTo>
                    <a:cubicBezTo>
                      <a:pt x="29" y="7"/>
                      <a:pt x="29" y="7"/>
                      <a:pt x="29" y="7"/>
                    </a:cubicBezTo>
                    <a:cubicBezTo>
                      <a:pt x="29" y="5"/>
                      <a:pt x="28" y="3"/>
                      <a:pt x="28" y="2"/>
                    </a:cubicBezTo>
                    <a:cubicBezTo>
                      <a:pt x="27" y="1"/>
                      <a:pt x="26" y="1"/>
                      <a:pt x="24" y="1"/>
                    </a:cubicBezTo>
                    <a:cubicBezTo>
                      <a:pt x="24" y="0"/>
                      <a:pt x="24" y="0"/>
                      <a:pt x="24"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19" name="ï$ḷíḑe"/>
              <p:cNvSpPr/>
              <p:nvPr/>
            </p:nvSpPr>
            <p:spPr bwMode="auto">
              <a:xfrm>
                <a:off x="6418210" y="4004533"/>
                <a:ext cx="195850" cy="185405"/>
              </a:xfrm>
              <a:custGeom>
                <a:avLst/>
                <a:gdLst>
                  <a:gd name="T0" fmla="*/ 36 w 36"/>
                  <a:gd name="T1" fmla="*/ 1 h 34"/>
                  <a:gd name="T2" fmla="*/ 32 w 36"/>
                  <a:gd name="T3" fmla="*/ 2 h 34"/>
                  <a:gd name="T4" fmla="*/ 31 w 36"/>
                  <a:gd name="T5" fmla="*/ 7 h 34"/>
                  <a:gd name="T6" fmla="*/ 31 w 36"/>
                  <a:gd name="T7" fmla="*/ 34 h 34"/>
                  <a:gd name="T8" fmla="*/ 30 w 36"/>
                  <a:gd name="T9" fmla="*/ 34 h 34"/>
                  <a:gd name="T10" fmla="*/ 8 w 36"/>
                  <a:gd name="T11" fmla="*/ 6 h 34"/>
                  <a:gd name="T12" fmla="*/ 7 w 36"/>
                  <a:gd name="T13" fmla="*/ 6 h 34"/>
                  <a:gd name="T14" fmla="*/ 7 w 36"/>
                  <a:gd name="T15" fmla="*/ 26 h 34"/>
                  <a:gd name="T16" fmla="*/ 8 w 36"/>
                  <a:gd name="T17" fmla="*/ 32 h 34"/>
                  <a:gd name="T18" fmla="*/ 12 w 36"/>
                  <a:gd name="T19" fmla="*/ 33 h 34"/>
                  <a:gd name="T20" fmla="*/ 12 w 36"/>
                  <a:gd name="T21" fmla="*/ 34 h 34"/>
                  <a:gd name="T22" fmla="*/ 0 w 36"/>
                  <a:gd name="T23" fmla="*/ 34 h 34"/>
                  <a:gd name="T24" fmla="*/ 0 w 36"/>
                  <a:gd name="T25" fmla="*/ 33 h 34"/>
                  <a:gd name="T26" fmla="*/ 4 w 36"/>
                  <a:gd name="T27" fmla="*/ 32 h 34"/>
                  <a:gd name="T28" fmla="*/ 5 w 36"/>
                  <a:gd name="T29" fmla="*/ 26 h 34"/>
                  <a:gd name="T30" fmla="*/ 5 w 36"/>
                  <a:gd name="T31" fmla="*/ 3 h 34"/>
                  <a:gd name="T32" fmla="*/ 0 w 36"/>
                  <a:gd name="T33" fmla="*/ 1 h 34"/>
                  <a:gd name="T34" fmla="*/ 0 w 36"/>
                  <a:gd name="T35" fmla="*/ 0 h 34"/>
                  <a:gd name="T36" fmla="*/ 9 w 36"/>
                  <a:gd name="T37" fmla="*/ 0 h 34"/>
                  <a:gd name="T38" fmla="*/ 29 w 36"/>
                  <a:gd name="T39" fmla="*/ 25 h 34"/>
                  <a:gd name="T40" fmla="*/ 29 w 36"/>
                  <a:gd name="T41" fmla="*/ 7 h 34"/>
                  <a:gd name="T42" fmla="*/ 28 w 36"/>
                  <a:gd name="T43" fmla="*/ 2 h 34"/>
                  <a:gd name="T44" fmla="*/ 24 w 36"/>
                  <a:gd name="T45" fmla="*/ 1 h 34"/>
                  <a:gd name="T46" fmla="*/ 24 w 36"/>
                  <a:gd name="T47" fmla="*/ 0 h 34"/>
                  <a:gd name="T48" fmla="*/ 36 w 36"/>
                  <a:gd name="T49" fmla="*/ 0 h 34"/>
                  <a:gd name="T50" fmla="*/ 36 w 36"/>
                  <a:gd name="T51" fmla="*/ 0 h 34"/>
                  <a:gd name="T52" fmla="*/ 36 w 36"/>
                  <a:gd name="T5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4">
                    <a:moveTo>
                      <a:pt x="36" y="1"/>
                    </a:moveTo>
                    <a:cubicBezTo>
                      <a:pt x="34" y="1"/>
                      <a:pt x="33" y="1"/>
                      <a:pt x="32" y="2"/>
                    </a:cubicBezTo>
                    <a:cubicBezTo>
                      <a:pt x="32" y="3"/>
                      <a:pt x="31" y="5"/>
                      <a:pt x="31" y="7"/>
                    </a:cubicBezTo>
                    <a:cubicBezTo>
                      <a:pt x="31" y="34"/>
                      <a:pt x="31" y="34"/>
                      <a:pt x="31" y="34"/>
                    </a:cubicBezTo>
                    <a:cubicBezTo>
                      <a:pt x="30" y="34"/>
                      <a:pt x="30" y="34"/>
                      <a:pt x="30" y="34"/>
                    </a:cubicBezTo>
                    <a:cubicBezTo>
                      <a:pt x="8" y="6"/>
                      <a:pt x="8" y="6"/>
                      <a:pt x="8" y="6"/>
                    </a:cubicBezTo>
                    <a:cubicBezTo>
                      <a:pt x="7" y="6"/>
                      <a:pt x="7" y="6"/>
                      <a:pt x="7" y="6"/>
                    </a:cubicBezTo>
                    <a:cubicBezTo>
                      <a:pt x="7" y="26"/>
                      <a:pt x="7" y="26"/>
                      <a:pt x="7" y="26"/>
                    </a:cubicBezTo>
                    <a:cubicBezTo>
                      <a:pt x="7" y="29"/>
                      <a:pt x="8" y="31"/>
                      <a:pt x="8" y="32"/>
                    </a:cubicBezTo>
                    <a:cubicBezTo>
                      <a:pt x="9" y="32"/>
                      <a:pt x="10" y="33"/>
                      <a:pt x="12" y="33"/>
                    </a:cubicBezTo>
                    <a:cubicBezTo>
                      <a:pt x="12" y="34"/>
                      <a:pt x="12" y="34"/>
                      <a:pt x="12" y="34"/>
                    </a:cubicBezTo>
                    <a:cubicBezTo>
                      <a:pt x="0" y="34"/>
                      <a:pt x="0" y="34"/>
                      <a:pt x="0" y="34"/>
                    </a:cubicBezTo>
                    <a:cubicBezTo>
                      <a:pt x="0" y="33"/>
                      <a:pt x="0" y="33"/>
                      <a:pt x="0" y="33"/>
                    </a:cubicBezTo>
                    <a:cubicBezTo>
                      <a:pt x="2" y="33"/>
                      <a:pt x="4" y="33"/>
                      <a:pt x="4" y="32"/>
                    </a:cubicBezTo>
                    <a:cubicBezTo>
                      <a:pt x="5" y="31"/>
                      <a:pt x="5" y="29"/>
                      <a:pt x="5" y="26"/>
                    </a:cubicBezTo>
                    <a:cubicBezTo>
                      <a:pt x="5" y="3"/>
                      <a:pt x="5" y="3"/>
                      <a:pt x="5" y="3"/>
                    </a:cubicBezTo>
                    <a:cubicBezTo>
                      <a:pt x="3" y="1"/>
                      <a:pt x="2" y="0"/>
                      <a:pt x="0" y="1"/>
                    </a:cubicBezTo>
                    <a:cubicBezTo>
                      <a:pt x="0" y="0"/>
                      <a:pt x="0" y="0"/>
                      <a:pt x="0" y="0"/>
                    </a:cubicBezTo>
                    <a:cubicBezTo>
                      <a:pt x="9" y="0"/>
                      <a:pt x="9" y="0"/>
                      <a:pt x="9" y="0"/>
                    </a:cubicBezTo>
                    <a:cubicBezTo>
                      <a:pt x="29" y="25"/>
                      <a:pt x="29" y="25"/>
                      <a:pt x="29" y="25"/>
                    </a:cubicBezTo>
                    <a:cubicBezTo>
                      <a:pt x="29" y="7"/>
                      <a:pt x="29" y="7"/>
                      <a:pt x="29" y="7"/>
                    </a:cubicBezTo>
                    <a:cubicBezTo>
                      <a:pt x="29" y="5"/>
                      <a:pt x="29" y="3"/>
                      <a:pt x="28" y="2"/>
                    </a:cubicBezTo>
                    <a:cubicBezTo>
                      <a:pt x="28" y="1"/>
                      <a:pt x="26" y="1"/>
                      <a:pt x="24" y="1"/>
                    </a:cubicBezTo>
                    <a:cubicBezTo>
                      <a:pt x="24" y="0"/>
                      <a:pt x="24" y="0"/>
                      <a:pt x="24" y="0"/>
                    </a:cubicBezTo>
                    <a:cubicBezTo>
                      <a:pt x="36" y="0"/>
                      <a:pt x="36" y="0"/>
                      <a:pt x="36" y="0"/>
                    </a:cubicBezTo>
                    <a:cubicBezTo>
                      <a:pt x="36" y="0"/>
                      <a:pt x="36" y="0"/>
                      <a:pt x="36" y="0"/>
                    </a:cubicBezTo>
                    <a:cubicBezTo>
                      <a:pt x="36" y="1"/>
                      <a:pt x="36" y="1"/>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0" name="išļiďè"/>
              <p:cNvSpPr/>
              <p:nvPr/>
            </p:nvSpPr>
            <p:spPr bwMode="auto">
              <a:xfrm>
                <a:off x="6612598" y="4004533"/>
                <a:ext cx="80951" cy="185405"/>
              </a:xfrm>
              <a:custGeom>
                <a:avLst/>
                <a:gdLst>
                  <a:gd name="T0" fmla="*/ 0 w 15"/>
                  <a:gd name="T1" fmla="*/ 33 h 34"/>
                  <a:gd name="T2" fmla="*/ 4 w 15"/>
                  <a:gd name="T3" fmla="*/ 32 h 34"/>
                  <a:gd name="T4" fmla="*/ 5 w 15"/>
                  <a:gd name="T5" fmla="*/ 28 h 34"/>
                  <a:gd name="T6" fmla="*/ 5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5" y="32"/>
                      <a:pt x="5" y="30"/>
                      <a:pt x="5" y="28"/>
                    </a:cubicBezTo>
                    <a:cubicBezTo>
                      <a:pt x="5" y="5"/>
                      <a:pt x="5" y="5"/>
                      <a:pt x="5" y="5"/>
                    </a:cubicBezTo>
                    <a:cubicBezTo>
                      <a:pt x="5" y="3"/>
                      <a:pt x="5"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1" y="2"/>
                      <a:pt x="10" y="3"/>
                      <a:pt x="10" y="5"/>
                    </a:cubicBezTo>
                    <a:cubicBezTo>
                      <a:pt x="10" y="28"/>
                      <a:pt x="10" y="28"/>
                      <a:pt x="10" y="28"/>
                    </a:cubicBezTo>
                    <a:cubicBezTo>
                      <a:pt x="10" y="30"/>
                      <a:pt x="11"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1" name="ïṡḷïdè"/>
              <p:cNvSpPr/>
              <p:nvPr/>
            </p:nvSpPr>
            <p:spPr bwMode="auto">
              <a:xfrm>
                <a:off x="6675420" y="4004533"/>
                <a:ext cx="190627" cy="185405"/>
              </a:xfrm>
              <a:custGeom>
                <a:avLst/>
                <a:gdLst>
                  <a:gd name="T0" fmla="*/ 35 w 35"/>
                  <a:gd name="T1" fmla="*/ 1 h 34"/>
                  <a:gd name="T2" fmla="*/ 33 w 35"/>
                  <a:gd name="T3" fmla="*/ 2 h 34"/>
                  <a:gd name="T4" fmla="*/ 31 w 35"/>
                  <a:gd name="T5" fmla="*/ 5 h 34"/>
                  <a:gd name="T6" fmla="*/ 19 w 35"/>
                  <a:gd name="T7" fmla="*/ 34 h 34"/>
                  <a:gd name="T8" fmla="*/ 18 w 35"/>
                  <a:gd name="T9" fmla="*/ 34 h 34"/>
                  <a:gd name="T10" fmla="*/ 5 w 35"/>
                  <a:gd name="T11" fmla="*/ 6 h 34"/>
                  <a:gd name="T12" fmla="*/ 3 w 35"/>
                  <a:gd name="T13" fmla="*/ 2 h 34"/>
                  <a:gd name="T14" fmla="*/ 0 w 35"/>
                  <a:gd name="T15" fmla="*/ 1 h 34"/>
                  <a:gd name="T16" fmla="*/ 0 w 35"/>
                  <a:gd name="T17" fmla="*/ 0 h 34"/>
                  <a:gd name="T18" fmla="*/ 14 w 35"/>
                  <a:gd name="T19" fmla="*/ 0 h 34"/>
                  <a:gd name="T20" fmla="*/ 14 w 35"/>
                  <a:gd name="T21" fmla="*/ 1 h 34"/>
                  <a:gd name="T22" fmla="*/ 10 w 35"/>
                  <a:gd name="T23" fmla="*/ 3 h 34"/>
                  <a:gd name="T24" fmla="*/ 11 w 35"/>
                  <a:gd name="T25" fmla="*/ 6 h 34"/>
                  <a:gd name="T26" fmla="*/ 12 w 35"/>
                  <a:gd name="T27" fmla="*/ 8 h 34"/>
                  <a:gd name="T28" fmla="*/ 20 w 35"/>
                  <a:gd name="T29" fmla="*/ 26 h 34"/>
                  <a:gd name="T30" fmla="*/ 28 w 35"/>
                  <a:gd name="T31" fmla="*/ 7 h 34"/>
                  <a:gd name="T32" fmla="*/ 28 w 35"/>
                  <a:gd name="T33" fmla="*/ 6 h 34"/>
                  <a:gd name="T34" fmla="*/ 29 w 35"/>
                  <a:gd name="T35" fmla="*/ 3 h 34"/>
                  <a:gd name="T36" fmla="*/ 25 w 35"/>
                  <a:gd name="T37" fmla="*/ 1 h 34"/>
                  <a:gd name="T38" fmla="*/ 25 w 35"/>
                  <a:gd name="T39" fmla="*/ 0 h 34"/>
                  <a:gd name="T40" fmla="*/ 35 w 35"/>
                  <a:gd name="T41" fmla="*/ 0 h 34"/>
                  <a:gd name="T42" fmla="*/ 35 w 35"/>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35" y="1"/>
                    </a:moveTo>
                    <a:cubicBezTo>
                      <a:pt x="34" y="1"/>
                      <a:pt x="33" y="1"/>
                      <a:pt x="33" y="2"/>
                    </a:cubicBezTo>
                    <a:cubicBezTo>
                      <a:pt x="32" y="2"/>
                      <a:pt x="31" y="3"/>
                      <a:pt x="31" y="5"/>
                    </a:cubicBezTo>
                    <a:cubicBezTo>
                      <a:pt x="19" y="34"/>
                      <a:pt x="19" y="34"/>
                      <a:pt x="19" y="34"/>
                    </a:cubicBezTo>
                    <a:cubicBezTo>
                      <a:pt x="18" y="34"/>
                      <a:pt x="18" y="34"/>
                      <a:pt x="18" y="34"/>
                    </a:cubicBezTo>
                    <a:cubicBezTo>
                      <a:pt x="5" y="6"/>
                      <a:pt x="5" y="6"/>
                      <a:pt x="5" y="6"/>
                    </a:cubicBezTo>
                    <a:cubicBezTo>
                      <a:pt x="4" y="4"/>
                      <a:pt x="4" y="2"/>
                      <a:pt x="3" y="2"/>
                    </a:cubicBezTo>
                    <a:cubicBezTo>
                      <a:pt x="2" y="1"/>
                      <a:pt x="1" y="1"/>
                      <a:pt x="0" y="1"/>
                    </a:cubicBezTo>
                    <a:cubicBezTo>
                      <a:pt x="0" y="0"/>
                      <a:pt x="0" y="0"/>
                      <a:pt x="0" y="0"/>
                    </a:cubicBezTo>
                    <a:cubicBezTo>
                      <a:pt x="14" y="0"/>
                      <a:pt x="14" y="0"/>
                      <a:pt x="14" y="0"/>
                    </a:cubicBezTo>
                    <a:cubicBezTo>
                      <a:pt x="14" y="1"/>
                      <a:pt x="14" y="1"/>
                      <a:pt x="14" y="1"/>
                    </a:cubicBezTo>
                    <a:cubicBezTo>
                      <a:pt x="11" y="1"/>
                      <a:pt x="10" y="1"/>
                      <a:pt x="10" y="3"/>
                    </a:cubicBezTo>
                    <a:cubicBezTo>
                      <a:pt x="10" y="3"/>
                      <a:pt x="10" y="4"/>
                      <a:pt x="11" y="6"/>
                    </a:cubicBezTo>
                    <a:cubicBezTo>
                      <a:pt x="11" y="7"/>
                      <a:pt x="12" y="7"/>
                      <a:pt x="12" y="8"/>
                    </a:cubicBezTo>
                    <a:cubicBezTo>
                      <a:pt x="20" y="26"/>
                      <a:pt x="20" y="26"/>
                      <a:pt x="20" y="26"/>
                    </a:cubicBezTo>
                    <a:cubicBezTo>
                      <a:pt x="28" y="7"/>
                      <a:pt x="28" y="7"/>
                      <a:pt x="28" y="7"/>
                    </a:cubicBezTo>
                    <a:cubicBezTo>
                      <a:pt x="28" y="6"/>
                      <a:pt x="28" y="6"/>
                      <a:pt x="28" y="6"/>
                    </a:cubicBezTo>
                    <a:cubicBezTo>
                      <a:pt x="28" y="4"/>
                      <a:pt x="29" y="3"/>
                      <a:pt x="29" y="3"/>
                    </a:cubicBezTo>
                    <a:cubicBezTo>
                      <a:pt x="29" y="1"/>
                      <a:pt x="27" y="1"/>
                      <a:pt x="25" y="1"/>
                    </a:cubicBezTo>
                    <a:cubicBezTo>
                      <a:pt x="25" y="0"/>
                      <a:pt x="25" y="0"/>
                      <a:pt x="25"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5" name="îśḻïḓe"/>
              <p:cNvSpPr/>
              <p:nvPr/>
            </p:nvSpPr>
            <p:spPr bwMode="auto">
              <a:xfrm>
                <a:off x="6890781" y="4004533"/>
                <a:ext cx="169736" cy="185405"/>
              </a:xfrm>
              <a:custGeom>
                <a:avLst/>
                <a:gdLst>
                  <a:gd name="T0" fmla="*/ 28 w 31"/>
                  <a:gd name="T1" fmla="*/ 34 h 34"/>
                  <a:gd name="T2" fmla="*/ 0 w 31"/>
                  <a:gd name="T3" fmla="*/ 34 h 34"/>
                  <a:gd name="T4" fmla="*/ 0 w 31"/>
                  <a:gd name="T5" fmla="*/ 33 h 34"/>
                  <a:gd name="T6" fmla="*/ 4 w 31"/>
                  <a:gd name="T7" fmla="*/ 32 h 34"/>
                  <a:gd name="T8" fmla="*/ 5 w 31"/>
                  <a:gd name="T9" fmla="*/ 28 h 34"/>
                  <a:gd name="T10" fmla="*/ 5 w 31"/>
                  <a:gd name="T11" fmla="*/ 5 h 34"/>
                  <a:gd name="T12" fmla="*/ 4 w 31"/>
                  <a:gd name="T13" fmla="*/ 2 h 34"/>
                  <a:gd name="T14" fmla="*/ 0 w 31"/>
                  <a:gd name="T15" fmla="*/ 1 h 34"/>
                  <a:gd name="T16" fmla="*/ 0 w 31"/>
                  <a:gd name="T17" fmla="*/ 0 h 34"/>
                  <a:gd name="T18" fmla="*/ 28 w 31"/>
                  <a:gd name="T19" fmla="*/ 0 h 34"/>
                  <a:gd name="T20" fmla="*/ 28 w 31"/>
                  <a:gd name="T21" fmla="*/ 7 h 34"/>
                  <a:gd name="T22" fmla="*/ 27 w 31"/>
                  <a:gd name="T23" fmla="*/ 7 h 34"/>
                  <a:gd name="T24" fmla="*/ 25 w 31"/>
                  <a:gd name="T25" fmla="*/ 3 h 34"/>
                  <a:gd name="T26" fmla="*/ 19 w 31"/>
                  <a:gd name="T27" fmla="*/ 2 h 34"/>
                  <a:gd name="T28" fmla="*/ 12 w 31"/>
                  <a:gd name="T29" fmla="*/ 2 h 34"/>
                  <a:gd name="T30" fmla="*/ 10 w 31"/>
                  <a:gd name="T31" fmla="*/ 3 h 34"/>
                  <a:gd name="T32" fmla="*/ 10 w 31"/>
                  <a:gd name="T33" fmla="*/ 15 h 34"/>
                  <a:gd name="T34" fmla="*/ 18 w 31"/>
                  <a:gd name="T35" fmla="*/ 15 h 34"/>
                  <a:gd name="T36" fmla="*/ 22 w 31"/>
                  <a:gd name="T37" fmla="*/ 14 h 34"/>
                  <a:gd name="T38" fmla="*/ 24 w 31"/>
                  <a:gd name="T39" fmla="*/ 10 h 34"/>
                  <a:gd name="T40" fmla="*/ 25 w 31"/>
                  <a:gd name="T41" fmla="*/ 10 h 34"/>
                  <a:gd name="T42" fmla="*/ 25 w 31"/>
                  <a:gd name="T43" fmla="*/ 22 h 34"/>
                  <a:gd name="T44" fmla="*/ 24 w 31"/>
                  <a:gd name="T45" fmla="*/ 22 h 34"/>
                  <a:gd name="T46" fmla="*/ 22 w 31"/>
                  <a:gd name="T47" fmla="*/ 18 h 34"/>
                  <a:gd name="T48" fmla="*/ 18 w 31"/>
                  <a:gd name="T49" fmla="*/ 17 h 34"/>
                  <a:gd name="T50" fmla="*/ 10 w 31"/>
                  <a:gd name="T51" fmla="*/ 17 h 34"/>
                  <a:gd name="T52" fmla="*/ 10 w 31"/>
                  <a:gd name="T53" fmla="*/ 30 h 34"/>
                  <a:gd name="T54" fmla="*/ 11 w 31"/>
                  <a:gd name="T55" fmla="*/ 32 h 34"/>
                  <a:gd name="T56" fmla="*/ 18 w 31"/>
                  <a:gd name="T57" fmla="*/ 32 h 34"/>
                  <a:gd name="T58" fmla="*/ 25 w 31"/>
                  <a:gd name="T59" fmla="*/ 31 h 34"/>
                  <a:gd name="T60" fmla="*/ 29 w 31"/>
                  <a:gd name="T61" fmla="*/ 25 h 34"/>
                  <a:gd name="T62" fmla="*/ 31 w 31"/>
                  <a:gd name="T63" fmla="*/ 25 h 34"/>
                  <a:gd name="T64" fmla="*/ 28 w 31"/>
                  <a:gd name="T6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4">
                    <a:moveTo>
                      <a:pt x="28" y="34"/>
                    </a:moveTo>
                    <a:cubicBezTo>
                      <a:pt x="0" y="34"/>
                      <a:pt x="0" y="34"/>
                      <a:pt x="0" y="34"/>
                    </a:cubicBezTo>
                    <a:cubicBezTo>
                      <a:pt x="0" y="33"/>
                      <a:pt x="0" y="33"/>
                      <a:pt x="0" y="33"/>
                    </a:cubicBezTo>
                    <a:cubicBezTo>
                      <a:pt x="2" y="33"/>
                      <a:pt x="3" y="33"/>
                      <a:pt x="4" y="32"/>
                    </a:cubicBezTo>
                    <a:cubicBezTo>
                      <a:pt x="4" y="31"/>
                      <a:pt x="5" y="30"/>
                      <a:pt x="5" y="28"/>
                    </a:cubicBezTo>
                    <a:cubicBezTo>
                      <a:pt x="5" y="5"/>
                      <a:pt x="5" y="5"/>
                      <a:pt x="5" y="5"/>
                    </a:cubicBezTo>
                    <a:cubicBezTo>
                      <a:pt x="5" y="3"/>
                      <a:pt x="4" y="2"/>
                      <a:pt x="4" y="2"/>
                    </a:cubicBezTo>
                    <a:cubicBezTo>
                      <a:pt x="3" y="1"/>
                      <a:pt x="2" y="1"/>
                      <a:pt x="0" y="1"/>
                    </a:cubicBezTo>
                    <a:cubicBezTo>
                      <a:pt x="0" y="0"/>
                      <a:pt x="0" y="0"/>
                      <a:pt x="0" y="0"/>
                    </a:cubicBezTo>
                    <a:cubicBezTo>
                      <a:pt x="28" y="0"/>
                      <a:pt x="28" y="0"/>
                      <a:pt x="28" y="0"/>
                    </a:cubicBezTo>
                    <a:cubicBezTo>
                      <a:pt x="28" y="7"/>
                      <a:pt x="28" y="7"/>
                      <a:pt x="28" y="7"/>
                    </a:cubicBezTo>
                    <a:cubicBezTo>
                      <a:pt x="27" y="7"/>
                      <a:pt x="27" y="7"/>
                      <a:pt x="27" y="7"/>
                    </a:cubicBezTo>
                    <a:cubicBezTo>
                      <a:pt x="26" y="5"/>
                      <a:pt x="26" y="3"/>
                      <a:pt x="25" y="3"/>
                    </a:cubicBezTo>
                    <a:cubicBezTo>
                      <a:pt x="24" y="2"/>
                      <a:pt x="22" y="2"/>
                      <a:pt x="19" y="2"/>
                    </a:cubicBezTo>
                    <a:cubicBezTo>
                      <a:pt x="12" y="2"/>
                      <a:pt x="12" y="2"/>
                      <a:pt x="12" y="2"/>
                    </a:cubicBezTo>
                    <a:cubicBezTo>
                      <a:pt x="10" y="1"/>
                      <a:pt x="10" y="2"/>
                      <a:pt x="10" y="3"/>
                    </a:cubicBezTo>
                    <a:cubicBezTo>
                      <a:pt x="10" y="15"/>
                      <a:pt x="10" y="15"/>
                      <a:pt x="10" y="15"/>
                    </a:cubicBezTo>
                    <a:cubicBezTo>
                      <a:pt x="18" y="15"/>
                      <a:pt x="18" y="15"/>
                      <a:pt x="18" y="15"/>
                    </a:cubicBezTo>
                    <a:cubicBezTo>
                      <a:pt x="20" y="15"/>
                      <a:pt x="22" y="15"/>
                      <a:pt x="22" y="14"/>
                    </a:cubicBezTo>
                    <a:cubicBezTo>
                      <a:pt x="23" y="14"/>
                      <a:pt x="23" y="12"/>
                      <a:pt x="24" y="10"/>
                    </a:cubicBezTo>
                    <a:cubicBezTo>
                      <a:pt x="25" y="10"/>
                      <a:pt x="25" y="10"/>
                      <a:pt x="25" y="10"/>
                    </a:cubicBezTo>
                    <a:cubicBezTo>
                      <a:pt x="25" y="22"/>
                      <a:pt x="25" y="22"/>
                      <a:pt x="25" y="22"/>
                    </a:cubicBezTo>
                    <a:cubicBezTo>
                      <a:pt x="24" y="22"/>
                      <a:pt x="24" y="22"/>
                      <a:pt x="24" y="22"/>
                    </a:cubicBezTo>
                    <a:cubicBezTo>
                      <a:pt x="23" y="20"/>
                      <a:pt x="23" y="19"/>
                      <a:pt x="22" y="18"/>
                    </a:cubicBezTo>
                    <a:cubicBezTo>
                      <a:pt x="22" y="17"/>
                      <a:pt x="20" y="17"/>
                      <a:pt x="18" y="17"/>
                    </a:cubicBezTo>
                    <a:cubicBezTo>
                      <a:pt x="10" y="17"/>
                      <a:pt x="10" y="17"/>
                      <a:pt x="10" y="17"/>
                    </a:cubicBezTo>
                    <a:cubicBezTo>
                      <a:pt x="10" y="30"/>
                      <a:pt x="10" y="30"/>
                      <a:pt x="10" y="30"/>
                    </a:cubicBezTo>
                    <a:cubicBezTo>
                      <a:pt x="10" y="31"/>
                      <a:pt x="10" y="32"/>
                      <a:pt x="11" y="32"/>
                    </a:cubicBezTo>
                    <a:cubicBezTo>
                      <a:pt x="11" y="32"/>
                      <a:pt x="14" y="32"/>
                      <a:pt x="18" y="32"/>
                    </a:cubicBezTo>
                    <a:cubicBezTo>
                      <a:pt x="21" y="32"/>
                      <a:pt x="23" y="32"/>
                      <a:pt x="25" y="31"/>
                    </a:cubicBezTo>
                    <a:cubicBezTo>
                      <a:pt x="27" y="30"/>
                      <a:pt x="28" y="28"/>
                      <a:pt x="29" y="25"/>
                    </a:cubicBezTo>
                    <a:cubicBezTo>
                      <a:pt x="31" y="25"/>
                      <a:pt x="31" y="25"/>
                      <a:pt x="31" y="25"/>
                    </a:cubicBezTo>
                    <a:cubicBezTo>
                      <a:pt x="28" y="34"/>
                      <a:pt x="28" y="34"/>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6" name="íšļîḓe"/>
              <p:cNvSpPr/>
              <p:nvPr/>
            </p:nvSpPr>
            <p:spPr bwMode="auto">
              <a:xfrm>
                <a:off x="7103841" y="4004533"/>
                <a:ext cx="185404" cy="185405"/>
              </a:xfrm>
              <a:custGeom>
                <a:avLst/>
                <a:gdLst>
                  <a:gd name="T0" fmla="*/ 34 w 34"/>
                  <a:gd name="T1" fmla="*/ 34 h 34"/>
                  <a:gd name="T2" fmla="*/ 25 w 34"/>
                  <a:gd name="T3" fmla="*/ 34 h 34"/>
                  <a:gd name="T4" fmla="*/ 13 w 34"/>
                  <a:gd name="T5" fmla="*/ 18 h 34"/>
                  <a:gd name="T6" fmla="*/ 10 w 34"/>
                  <a:gd name="T7" fmla="*/ 18 h 34"/>
                  <a:gd name="T8" fmla="*/ 10 w 34"/>
                  <a:gd name="T9" fmla="*/ 28 h 34"/>
                  <a:gd name="T10" fmla="*/ 11 w 34"/>
                  <a:gd name="T11" fmla="*/ 32 h 34"/>
                  <a:gd name="T12" fmla="*/ 14 w 34"/>
                  <a:gd name="T13" fmla="*/ 33 h 34"/>
                  <a:gd name="T14" fmla="*/ 14 w 34"/>
                  <a:gd name="T15" fmla="*/ 34 h 34"/>
                  <a:gd name="T16" fmla="*/ 0 w 34"/>
                  <a:gd name="T17" fmla="*/ 34 h 34"/>
                  <a:gd name="T18" fmla="*/ 0 w 34"/>
                  <a:gd name="T19" fmla="*/ 33 h 34"/>
                  <a:gd name="T20" fmla="*/ 4 w 34"/>
                  <a:gd name="T21" fmla="*/ 32 h 34"/>
                  <a:gd name="T22" fmla="*/ 4 w 34"/>
                  <a:gd name="T23" fmla="*/ 28 h 34"/>
                  <a:gd name="T24" fmla="*/ 4 w 34"/>
                  <a:gd name="T25" fmla="*/ 5 h 34"/>
                  <a:gd name="T26" fmla="*/ 4 w 34"/>
                  <a:gd name="T27" fmla="*/ 2 h 34"/>
                  <a:gd name="T28" fmla="*/ 0 w 34"/>
                  <a:gd name="T29" fmla="*/ 1 h 34"/>
                  <a:gd name="T30" fmla="*/ 0 w 34"/>
                  <a:gd name="T31" fmla="*/ 0 h 34"/>
                  <a:gd name="T32" fmla="*/ 14 w 34"/>
                  <a:gd name="T33" fmla="*/ 0 h 34"/>
                  <a:gd name="T34" fmla="*/ 28 w 34"/>
                  <a:gd name="T35" fmla="*/ 9 h 34"/>
                  <a:gd name="T36" fmla="*/ 18 w 34"/>
                  <a:gd name="T37" fmla="*/ 17 h 34"/>
                  <a:gd name="T38" fmla="*/ 29 w 34"/>
                  <a:gd name="T39" fmla="*/ 31 h 34"/>
                  <a:gd name="T40" fmla="*/ 34 w 34"/>
                  <a:gd name="T41" fmla="*/ 33 h 34"/>
                  <a:gd name="T42" fmla="*/ 34 w 34"/>
                  <a:gd name="T43" fmla="*/ 34 h 34"/>
                  <a:gd name="T44" fmla="*/ 10 w 34"/>
                  <a:gd name="T45" fmla="*/ 16 h 34"/>
                  <a:gd name="T46" fmla="*/ 22 w 34"/>
                  <a:gd name="T47" fmla="*/ 9 h 34"/>
                  <a:gd name="T48" fmla="*/ 13 w 34"/>
                  <a:gd name="T49" fmla="*/ 2 h 34"/>
                  <a:gd name="T50" fmla="*/ 10 w 34"/>
                  <a:gd name="T51" fmla="*/ 3 h 34"/>
                  <a:gd name="T52" fmla="*/ 10 w 34"/>
                  <a:gd name="T5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4">
                    <a:moveTo>
                      <a:pt x="34" y="34"/>
                    </a:moveTo>
                    <a:cubicBezTo>
                      <a:pt x="25" y="34"/>
                      <a:pt x="25" y="34"/>
                      <a:pt x="25" y="34"/>
                    </a:cubicBezTo>
                    <a:cubicBezTo>
                      <a:pt x="13" y="18"/>
                      <a:pt x="13" y="18"/>
                      <a:pt x="13" y="18"/>
                    </a:cubicBezTo>
                    <a:cubicBezTo>
                      <a:pt x="10" y="18"/>
                      <a:pt x="10" y="18"/>
                      <a:pt x="10" y="18"/>
                    </a:cubicBezTo>
                    <a:cubicBezTo>
                      <a:pt x="10" y="28"/>
                      <a:pt x="10" y="28"/>
                      <a:pt x="10" y="28"/>
                    </a:cubicBezTo>
                    <a:cubicBezTo>
                      <a:pt x="10" y="30"/>
                      <a:pt x="10" y="31"/>
                      <a:pt x="11" y="32"/>
                    </a:cubicBezTo>
                    <a:cubicBezTo>
                      <a:pt x="11" y="33"/>
                      <a:pt x="13" y="33"/>
                      <a:pt x="14" y="33"/>
                    </a:cubicBezTo>
                    <a:cubicBezTo>
                      <a:pt x="14" y="34"/>
                      <a:pt x="14" y="34"/>
                      <a:pt x="14" y="34"/>
                    </a:cubicBezTo>
                    <a:cubicBezTo>
                      <a:pt x="0" y="34"/>
                      <a:pt x="0" y="34"/>
                      <a:pt x="0" y="34"/>
                    </a:cubicBezTo>
                    <a:cubicBezTo>
                      <a:pt x="0" y="33"/>
                      <a:pt x="0" y="33"/>
                      <a:pt x="0" y="33"/>
                    </a:cubicBezTo>
                    <a:cubicBezTo>
                      <a:pt x="2" y="33"/>
                      <a:pt x="3" y="32"/>
                      <a:pt x="4" y="32"/>
                    </a:cubicBezTo>
                    <a:cubicBezTo>
                      <a:pt x="4" y="31"/>
                      <a:pt x="4" y="30"/>
                      <a:pt x="4" y="28"/>
                    </a:cubicBezTo>
                    <a:cubicBezTo>
                      <a:pt x="4" y="5"/>
                      <a:pt x="4" y="5"/>
                      <a:pt x="4" y="5"/>
                    </a:cubicBezTo>
                    <a:cubicBezTo>
                      <a:pt x="4" y="3"/>
                      <a:pt x="4" y="2"/>
                      <a:pt x="4" y="2"/>
                    </a:cubicBezTo>
                    <a:cubicBezTo>
                      <a:pt x="3" y="1"/>
                      <a:pt x="2" y="1"/>
                      <a:pt x="0" y="1"/>
                    </a:cubicBezTo>
                    <a:cubicBezTo>
                      <a:pt x="0" y="0"/>
                      <a:pt x="0" y="0"/>
                      <a:pt x="0" y="0"/>
                    </a:cubicBezTo>
                    <a:cubicBezTo>
                      <a:pt x="14" y="0"/>
                      <a:pt x="14" y="0"/>
                      <a:pt x="14" y="0"/>
                    </a:cubicBezTo>
                    <a:cubicBezTo>
                      <a:pt x="23" y="0"/>
                      <a:pt x="28" y="3"/>
                      <a:pt x="28" y="9"/>
                    </a:cubicBezTo>
                    <a:cubicBezTo>
                      <a:pt x="28" y="14"/>
                      <a:pt x="25" y="16"/>
                      <a:pt x="18" y="17"/>
                    </a:cubicBezTo>
                    <a:cubicBezTo>
                      <a:pt x="29" y="31"/>
                      <a:pt x="29" y="31"/>
                      <a:pt x="29" y="31"/>
                    </a:cubicBezTo>
                    <a:cubicBezTo>
                      <a:pt x="30" y="32"/>
                      <a:pt x="32" y="33"/>
                      <a:pt x="34" y="33"/>
                    </a:cubicBezTo>
                    <a:cubicBezTo>
                      <a:pt x="34" y="34"/>
                      <a:pt x="34" y="34"/>
                      <a:pt x="34" y="34"/>
                    </a:cubicBezTo>
                    <a:close/>
                    <a:moveTo>
                      <a:pt x="10" y="16"/>
                    </a:moveTo>
                    <a:cubicBezTo>
                      <a:pt x="18" y="16"/>
                      <a:pt x="22" y="14"/>
                      <a:pt x="22" y="9"/>
                    </a:cubicBezTo>
                    <a:cubicBezTo>
                      <a:pt x="22" y="4"/>
                      <a:pt x="19" y="2"/>
                      <a:pt x="13" y="2"/>
                    </a:cubicBezTo>
                    <a:cubicBezTo>
                      <a:pt x="11" y="1"/>
                      <a:pt x="10" y="2"/>
                      <a:pt x="10" y="3"/>
                    </a:cubicBezTo>
                    <a:cubicBezTo>
                      <a:pt x="10"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7" name="ïšḷîḋé"/>
              <p:cNvSpPr/>
              <p:nvPr/>
            </p:nvSpPr>
            <p:spPr bwMode="auto">
              <a:xfrm>
                <a:off x="7304452" y="3999310"/>
                <a:ext cx="125344" cy="190628"/>
              </a:xfrm>
              <a:custGeom>
                <a:avLst/>
                <a:gdLst>
                  <a:gd name="T0" fmla="*/ 22 w 23"/>
                  <a:gd name="T1" fmla="*/ 11 h 35"/>
                  <a:gd name="T2" fmla="*/ 21 w 23"/>
                  <a:gd name="T3" fmla="*/ 11 h 35"/>
                  <a:gd name="T4" fmla="*/ 11 w 23"/>
                  <a:gd name="T5" fmla="*/ 2 h 35"/>
                  <a:gd name="T6" fmla="*/ 6 w 23"/>
                  <a:gd name="T7" fmla="*/ 7 h 35"/>
                  <a:gd name="T8" fmla="*/ 14 w 23"/>
                  <a:gd name="T9" fmla="*/ 15 h 35"/>
                  <a:gd name="T10" fmla="*/ 23 w 23"/>
                  <a:gd name="T11" fmla="*/ 26 h 35"/>
                  <a:gd name="T12" fmla="*/ 12 w 23"/>
                  <a:gd name="T13" fmla="*/ 35 h 35"/>
                  <a:gd name="T14" fmla="*/ 6 w 23"/>
                  <a:gd name="T15" fmla="*/ 35 h 35"/>
                  <a:gd name="T16" fmla="*/ 4 w 23"/>
                  <a:gd name="T17" fmla="*/ 34 h 35"/>
                  <a:gd name="T18" fmla="*/ 3 w 23"/>
                  <a:gd name="T19" fmla="*/ 35 h 35"/>
                  <a:gd name="T20" fmla="*/ 1 w 23"/>
                  <a:gd name="T21" fmla="*/ 35 h 35"/>
                  <a:gd name="T22" fmla="*/ 0 w 23"/>
                  <a:gd name="T23" fmla="*/ 25 h 35"/>
                  <a:gd name="T24" fmla="*/ 1 w 23"/>
                  <a:gd name="T25" fmla="*/ 25 h 35"/>
                  <a:gd name="T26" fmla="*/ 12 w 23"/>
                  <a:gd name="T27" fmla="*/ 34 h 35"/>
                  <a:gd name="T28" fmla="*/ 18 w 23"/>
                  <a:gd name="T29" fmla="*/ 28 h 35"/>
                  <a:gd name="T30" fmla="*/ 16 w 23"/>
                  <a:gd name="T31" fmla="*/ 24 h 35"/>
                  <a:gd name="T32" fmla="*/ 10 w 23"/>
                  <a:gd name="T33" fmla="*/ 19 h 35"/>
                  <a:gd name="T34" fmla="*/ 1 w 23"/>
                  <a:gd name="T35" fmla="*/ 9 h 35"/>
                  <a:gd name="T36" fmla="*/ 11 w 23"/>
                  <a:gd name="T37" fmla="*/ 0 h 35"/>
                  <a:gd name="T38" fmla="*/ 16 w 23"/>
                  <a:gd name="T39" fmla="*/ 1 h 35"/>
                  <a:gd name="T40" fmla="*/ 18 w 23"/>
                  <a:gd name="T41" fmla="*/ 2 h 35"/>
                  <a:gd name="T42" fmla="*/ 20 w 23"/>
                  <a:gd name="T43" fmla="*/ 0 h 35"/>
                  <a:gd name="T44" fmla="*/ 21 w 23"/>
                  <a:gd name="T45" fmla="*/ 0 h 35"/>
                  <a:gd name="T46" fmla="*/ 22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2" y="11"/>
                    </a:moveTo>
                    <a:cubicBezTo>
                      <a:pt x="21" y="11"/>
                      <a:pt x="21" y="11"/>
                      <a:pt x="21" y="11"/>
                    </a:cubicBezTo>
                    <a:cubicBezTo>
                      <a:pt x="19" y="5"/>
                      <a:pt x="16" y="2"/>
                      <a:pt x="11" y="2"/>
                    </a:cubicBezTo>
                    <a:cubicBezTo>
                      <a:pt x="8" y="2"/>
                      <a:pt x="6" y="4"/>
                      <a:pt x="6" y="7"/>
                    </a:cubicBezTo>
                    <a:cubicBezTo>
                      <a:pt x="6" y="10"/>
                      <a:pt x="9" y="13"/>
                      <a:pt x="14" y="15"/>
                    </a:cubicBezTo>
                    <a:cubicBezTo>
                      <a:pt x="19" y="17"/>
                      <a:pt x="22" y="21"/>
                      <a:pt x="23" y="26"/>
                    </a:cubicBezTo>
                    <a:cubicBezTo>
                      <a:pt x="23" y="32"/>
                      <a:pt x="19" y="35"/>
                      <a:pt x="12" y="35"/>
                    </a:cubicBezTo>
                    <a:cubicBezTo>
                      <a:pt x="11" y="35"/>
                      <a:pt x="9" y="35"/>
                      <a:pt x="6" y="35"/>
                    </a:cubicBezTo>
                    <a:cubicBezTo>
                      <a:pt x="5" y="34"/>
                      <a:pt x="5" y="34"/>
                      <a:pt x="4" y="34"/>
                    </a:cubicBezTo>
                    <a:cubicBezTo>
                      <a:pt x="3" y="34"/>
                      <a:pt x="3" y="35"/>
                      <a:pt x="3" y="35"/>
                    </a:cubicBezTo>
                    <a:cubicBezTo>
                      <a:pt x="1" y="35"/>
                      <a:pt x="1" y="35"/>
                      <a:pt x="1" y="35"/>
                    </a:cubicBezTo>
                    <a:cubicBezTo>
                      <a:pt x="0" y="25"/>
                      <a:pt x="0" y="25"/>
                      <a:pt x="0" y="25"/>
                    </a:cubicBezTo>
                    <a:cubicBezTo>
                      <a:pt x="1" y="25"/>
                      <a:pt x="1" y="25"/>
                      <a:pt x="1" y="25"/>
                    </a:cubicBezTo>
                    <a:cubicBezTo>
                      <a:pt x="3" y="31"/>
                      <a:pt x="7" y="34"/>
                      <a:pt x="12" y="34"/>
                    </a:cubicBezTo>
                    <a:cubicBezTo>
                      <a:pt x="16" y="34"/>
                      <a:pt x="18" y="32"/>
                      <a:pt x="18" y="28"/>
                    </a:cubicBezTo>
                    <a:cubicBezTo>
                      <a:pt x="18" y="26"/>
                      <a:pt x="18" y="25"/>
                      <a:pt x="16" y="24"/>
                    </a:cubicBezTo>
                    <a:cubicBezTo>
                      <a:pt x="15" y="23"/>
                      <a:pt x="13" y="21"/>
                      <a:pt x="10" y="19"/>
                    </a:cubicBezTo>
                    <a:cubicBezTo>
                      <a:pt x="4" y="16"/>
                      <a:pt x="1" y="13"/>
                      <a:pt x="1" y="9"/>
                    </a:cubicBezTo>
                    <a:cubicBezTo>
                      <a:pt x="2" y="3"/>
                      <a:pt x="5" y="0"/>
                      <a:pt x="11" y="0"/>
                    </a:cubicBezTo>
                    <a:cubicBezTo>
                      <a:pt x="12" y="0"/>
                      <a:pt x="14" y="0"/>
                      <a:pt x="16" y="1"/>
                    </a:cubicBezTo>
                    <a:cubicBezTo>
                      <a:pt x="17" y="2"/>
                      <a:pt x="18" y="2"/>
                      <a:pt x="18" y="2"/>
                    </a:cubicBezTo>
                    <a:cubicBezTo>
                      <a:pt x="19" y="2"/>
                      <a:pt x="20" y="1"/>
                      <a:pt x="20" y="0"/>
                    </a:cubicBezTo>
                    <a:cubicBezTo>
                      <a:pt x="21" y="0"/>
                      <a:pt x="21" y="0"/>
                      <a:pt x="21" y="0"/>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8" name="ïšļïḋê"/>
              <p:cNvSpPr/>
              <p:nvPr/>
            </p:nvSpPr>
            <p:spPr bwMode="auto">
              <a:xfrm>
                <a:off x="7479722" y="4004533"/>
                <a:ext cx="80951" cy="185405"/>
              </a:xfrm>
              <a:custGeom>
                <a:avLst/>
                <a:gdLst>
                  <a:gd name="T0" fmla="*/ 0 w 15"/>
                  <a:gd name="T1" fmla="*/ 33 h 34"/>
                  <a:gd name="T2" fmla="*/ 4 w 15"/>
                  <a:gd name="T3" fmla="*/ 32 h 34"/>
                  <a:gd name="T4" fmla="*/ 4 w 15"/>
                  <a:gd name="T5" fmla="*/ 28 h 34"/>
                  <a:gd name="T6" fmla="*/ 4 w 15"/>
                  <a:gd name="T7" fmla="*/ 5 h 34"/>
                  <a:gd name="T8" fmla="*/ 4 w 15"/>
                  <a:gd name="T9" fmla="*/ 2 h 34"/>
                  <a:gd name="T10" fmla="*/ 0 w 15"/>
                  <a:gd name="T11" fmla="*/ 1 h 34"/>
                  <a:gd name="T12" fmla="*/ 0 w 15"/>
                  <a:gd name="T13" fmla="*/ 0 h 34"/>
                  <a:gd name="T14" fmla="*/ 15 w 15"/>
                  <a:gd name="T15" fmla="*/ 0 h 34"/>
                  <a:gd name="T16" fmla="*/ 15 w 15"/>
                  <a:gd name="T17" fmla="*/ 1 h 34"/>
                  <a:gd name="T18" fmla="*/ 11 w 15"/>
                  <a:gd name="T19" fmla="*/ 2 h 34"/>
                  <a:gd name="T20" fmla="*/ 10 w 15"/>
                  <a:gd name="T21" fmla="*/ 5 h 34"/>
                  <a:gd name="T22" fmla="*/ 10 w 15"/>
                  <a:gd name="T23" fmla="*/ 28 h 34"/>
                  <a:gd name="T24" fmla="*/ 11 w 15"/>
                  <a:gd name="T25" fmla="*/ 32 h 34"/>
                  <a:gd name="T26" fmla="*/ 15 w 15"/>
                  <a:gd name="T27" fmla="*/ 33 h 34"/>
                  <a:gd name="T28" fmla="*/ 15 w 15"/>
                  <a:gd name="T29" fmla="*/ 34 h 34"/>
                  <a:gd name="T30" fmla="*/ 0 w 15"/>
                  <a:gd name="T31" fmla="*/ 34 h 34"/>
                  <a:gd name="T32" fmla="*/ 0 w 1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4">
                    <a:moveTo>
                      <a:pt x="0" y="33"/>
                    </a:moveTo>
                    <a:cubicBezTo>
                      <a:pt x="2" y="33"/>
                      <a:pt x="3" y="33"/>
                      <a:pt x="4" y="32"/>
                    </a:cubicBezTo>
                    <a:cubicBezTo>
                      <a:pt x="4" y="32"/>
                      <a:pt x="4" y="30"/>
                      <a:pt x="4" y="28"/>
                    </a:cubicBezTo>
                    <a:cubicBezTo>
                      <a:pt x="4" y="5"/>
                      <a:pt x="4" y="5"/>
                      <a:pt x="4" y="5"/>
                    </a:cubicBezTo>
                    <a:cubicBezTo>
                      <a:pt x="4" y="3"/>
                      <a:pt x="4" y="2"/>
                      <a:pt x="4" y="2"/>
                    </a:cubicBezTo>
                    <a:cubicBezTo>
                      <a:pt x="3" y="1"/>
                      <a:pt x="2" y="1"/>
                      <a:pt x="0" y="1"/>
                    </a:cubicBezTo>
                    <a:cubicBezTo>
                      <a:pt x="0" y="0"/>
                      <a:pt x="0" y="0"/>
                      <a:pt x="0" y="0"/>
                    </a:cubicBezTo>
                    <a:cubicBezTo>
                      <a:pt x="15" y="0"/>
                      <a:pt x="15" y="0"/>
                      <a:pt x="15" y="0"/>
                    </a:cubicBezTo>
                    <a:cubicBezTo>
                      <a:pt x="15" y="1"/>
                      <a:pt x="15" y="1"/>
                      <a:pt x="15" y="1"/>
                    </a:cubicBezTo>
                    <a:cubicBezTo>
                      <a:pt x="13" y="1"/>
                      <a:pt x="12" y="1"/>
                      <a:pt x="11" y="2"/>
                    </a:cubicBezTo>
                    <a:cubicBezTo>
                      <a:pt x="10" y="2"/>
                      <a:pt x="10" y="3"/>
                      <a:pt x="10" y="5"/>
                    </a:cubicBezTo>
                    <a:cubicBezTo>
                      <a:pt x="10" y="28"/>
                      <a:pt x="10" y="28"/>
                      <a:pt x="10" y="28"/>
                    </a:cubicBezTo>
                    <a:cubicBezTo>
                      <a:pt x="10" y="30"/>
                      <a:pt x="10" y="32"/>
                      <a:pt x="11" y="32"/>
                    </a:cubicBezTo>
                    <a:cubicBezTo>
                      <a:pt x="12" y="33"/>
                      <a:pt x="13" y="33"/>
                      <a:pt x="15" y="33"/>
                    </a:cubicBezTo>
                    <a:cubicBezTo>
                      <a:pt x="15" y="34"/>
                      <a:pt x="15" y="34"/>
                      <a:pt x="15" y="34"/>
                    </a:cubicBezTo>
                    <a:cubicBezTo>
                      <a:pt x="0" y="34"/>
                      <a:pt x="0" y="34"/>
                      <a:pt x="0" y="34"/>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29" name="ïśľïḓê"/>
              <p:cNvSpPr/>
              <p:nvPr/>
            </p:nvSpPr>
            <p:spPr bwMode="auto">
              <a:xfrm>
                <a:off x="7559444" y="4004533"/>
                <a:ext cx="161903" cy="185405"/>
              </a:xfrm>
              <a:custGeom>
                <a:avLst/>
                <a:gdLst>
                  <a:gd name="T0" fmla="*/ 22 w 30"/>
                  <a:gd name="T1" fmla="*/ 34 h 34"/>
                  <a:gd name="T2" fmla="*/ 7 w 30"/>
                  <a:gd name="T3" fmla="*/ 34 h 34"/>
                  <a:gd name="T4" fmla="*/ 7 w 30"/>
                  <a:gd name="T5" fmla="*/ 33 h 34"/>
                  <a:gd name="T6" fmla="*/ 11 w 30"/>
                  <a:gd name="T7" fmla="*/ 32 h 34"/>
                  <a:gd name="T8" fmla="*/ 12 w 30"/>
                  <a:gd name="T9" fmla="*/ 28 h 34"/>
                  <a:gd name="T10" fmla="*/ 12 w 30"/>
                  <a:gd name="T11" fmla="*/ 2 h 34"/>
                  <a:gd name="T12" fmla="*/ 9 w 30"/>
                  <a:gd name="T13" fmla="*/ 2 h 34"/>
                  <a:gd name="T14" fmla="*/ 3 w 30"/>
                  <a:gd name="T15" fmla="*/ 3 h 34"/>
                  <a:gd name="T16" fmla="*/ 1 w 30"/>
                  <a:gd name="T17" fmla="*/ 8 h 34"/>
                  <a:gd name="T18" fmla="*/ 0 w 30"/>
                  <a:gd name="T19" fmla="*/ 8 h 34"/>
                  <a:gd name="T20" fmla="*/ 0 w 30"/>
                  <a:gd name="T21" fmla="*/ 0 h 34"/>
                  <a:gd name="T22" fmla="*/ 29 w 30"/>
                  <a:gd name="T23" fmla="*/ 0 h 34"/>
                  <a:gd name="T24" fmla="*/ 30 w 30"/>
                  <a:gd name="T25" fmla="*/ 8 h 34"/>
                  <a:gd name="T26" fmla="*/ 29 w 30"/>
                  <a:gd name="T27" fmla="*/ 8 h 34"/>
                  <a:gd name="T28" fmla="*/ 26 w 30"/>
                  <a:gd name="T29" fmla="*/ 3 h 34"/>
                  <a:gd name="T30" fmla="*/ 20 w 30"/>
                  <a:gd name="T31" fmla="*/ 2 h 34"/>
                  <a:gd name="T32" fmla="*/ 17 w 30"/>
                  <a:gd name="T33" fmla="*/ 2 h 34"/>
                  <a:gd name="T34" fmla="*/ 17 w 30"/>
                  <a:gd name="T35" fmla="*/ 28 h 34"/>
                  <a:gd name="T36" fmla="*/ 18 w 30"/>
                  <a:gd name="T37" fmla="*/ 32 h 34"/>
                  <a:gd name="T38" fmla="*/ 22 w 30"/>
                  <a:gd name="T39" fmla="*/ 33 h 34"/>
                  <a:gd name="T40" fmla="*/ 22 w 30"/>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2" y="34"/>
                    </a:moveTo>
                    <a:cubicBezTo>
                      <a:pt x="7" y="34"/>
                      <a:pt x="7" y="34"/>
                      <a:pt x="7" y="34"/>
                    </a:cubicBezTo>
                    <a:cubicBezTo>
                      <a:pt x="7" y="33"/>
                      <a:pt x="7" y="33"/>
                      <a:pt x="7" y="33"/>
                    </a:cubicBezTo>
                    <a:cubicBezTo>
                      <a:pt x="9" y="33"/>
                      <a:pt x="11" y="32"/>
                      <a:pt x="11" y="32"/>
                    </a:cubicBezTo>
                    <a:cubicBezTo>
                      <a:pt x="12" y="31"/>
                      <a:pt x="12" y="30"/>
                      <a:pt x="12" y="28"/>
                    </a:cubicBezTo>
                    <a:cubicBezTo>
                      <a:pt x="12" y="2"/>
                      <a:pt x="12" y="2"/>
                      <a:pt x="12" y="2"/>
                    </a:cubicBezTo>
                    <a:cubicBezTo>
                      <a:pt x="9" y="2"/>
                      <a:pt x="9" y="2"/>
                      <a:pt x="9" y="2"/>
                    </a:cubicBezTo>
                    <a:cubicBezTo>
                      <a:pt x="6" y="2"/>
                      <a:pt x="4" y="2"/>
                      <a:pt x="3" y="3"/>
                    </a:cubicBezTo>
                    <a:cubicBezTo>
                      <a:pt x="2" y="4"/>
                      <a:pt x="1" y="6"/>
                      <a:pt x="1" y="8"/>
                    </a:cubicBezTo>
                    <a:cubicBezTo>
                      <a:pt x="0" y="8"/>
                      <a:pt x="0" y="8"/>
                      <a:pt x="0" y="8"/>
                    </a:cubicBezTo>
                    <a:cubicBezTo>
                      <a:pt x="0" y="0"/>
                      <a:pt x="0" y="0"/>
                      <a:pt x="0" y="0"/>
                    </a:cubicBezTo>
                    <a:cubicBezTo>
                      <a:pt x="29" y="0"/>
                      <a:pt x="29" y="0"/>
                      <a:pt x="29" y="0"/>
                    </a:cubicBezTo>
                    <a:cubicBezTo>
                      <a:pt x="30" y="8"/>
                      <a:pt x="30" y="8"/>
                      <a:pt x="30" y="8"/>
                    </a:cubicBezTo>
                    <a:cubicBezTo>
                      <a:pt x="29" y="8"/>
                      <a:pt x="29" y="8"/>
                      <a:pt x="29" y="8"/>
                    </a:cubicBezTo>
                    <a:cubicBezTo>
                      <a:pt x="28" y="6"/>
                      <a:pt x="27" y="4"/>
                      <a:pt x="26" y="3"/>
                    </a:cubicBezTo>
                    <a:cubicBezTo>
                      <a:pt x="25" y="2"/>
                      <a:pt x="23" y="2"/>
                      <a:pt x="20" y="2"/>
                    </a:cubicBezTo>
                    <a:cubicBezTo>
                      <a:pt x="17" y="2"/>
                      <a:pt x="17" y="2"/>
                      <a:pt x="17" y="2"/>
                    </a:cubicBezTo>
                    <a:cubicBezTo>
                      <a:pt x="17" y="28"/>
                      <a:pt x="17" y="28"/>
                      <a:pt x="17" y="28"/>
                    </a:cubicBezTo>
                    <a:cubicBezTo>
                      <a:pt x="17" y="30"/>
                      <a:pt x="18" y="31"/>
                      <a:pt x="18" y="32"/>
                    </a:cubicBezTo>
                    <a:cubicBezTo>
                      <a:pt x="19" y="33"/>
                      <a:pt x="20" y="33"/>
                      <a:pt x="22" y="33"/>
                    </a:cubicBezTo>
                    <a:cubicBezTo>
                      <a:pt x="22" y="34"/>
                      <a:pt x="22" y="34"/>
                      <a:pt x="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sp>
            <p:nvSpPr>
              <p:cNvPr id="30" name="iṩḷiḋé"/>
              <p:cNvSpPr/>
              <p:nvPr/>
            </p:nvSpPr>
            <p:spPr bwMode="auto">
              <a:xfrm>
                <a:off x="7705598" y="4004533"/>
                <a:ext cx="190627" cy="185405"/>
              </a:xfrm>
              <a:custGeom>
                <a:avLst/>
                <a:gdLst>
                  <a:gd name="T0" fmla="*/ 35 w 35"/>
                  <a:gd name="T1" fmla="*/ 1 h 34"/>
                  <a:gd name="T2" fmla="*/ 28 w 35"/>
                  <a:gd name="T3" fmla="*/ 7 h 34"/>
                  <a:gd name="T4" fmla="*/ 20 w 35"/>
                  <a:gd name="T5" fmla="*/ 18 h 34"/>
                  <a:gd name="T6" fmla="*/ 20 w 35"/>
                  <a:gd name="T7" fmla="*/ 28 h 34"/>
                  <a:gd name="T8" fmla="*/ 21 w 35"/>
                  <a:gd name="T9" fmla="*/ 32 h 34"/>
                  <a:gd name="T10" fmla="*/ 26 w 35"/>
                  <a:gd name="T11" fmla="*/ 33 h 34"/>
                  <a:gd name="T12" fmla="*/ 26 w 35"/>
                  <a:gd name="T13" fmla="*/ 34 h 34"/>
                  <a:gd name="T14" fmla="*/ 10 w 35"/>
                  <a:gd name="T15" fmla="*/ 34 h 34"/>
                  <a:gd name="T16" fmla="*/ 10 w 35"/>
                  <a:gd name="T17" fmla="*/ 33 h 34"/>
                  <a:gd name="T18" fmla="*/ 14 w 35"/>
                  <a:gd name="T19" fmla="*/ 32 h 34"/>
                  <a:gd name="T20" fmla="*/ 15 w 35"/>
                  <a:gd name="T21" fmla="*/ 28 h 34"/>
                  <a:gd name="T22" fmla="*/ 15 w 35"/>
                  <a:gd name="T23" fmla="*/ 19 h 34"/>
                  <a:gd name="T24" fmla="*/ 8 w 35"/>
                  <a:gd name="T25" fmla="*/ 9 h 34"/>
                  <a:gd name="T26" fmla="*/ 3 w 35"/>
                  <a:gd name="T27" fmla="*/ 2 h 34"/>
                  <a:gd name="T28" fmla="*/ 0 w 35"/>
                  <a:gd name="T29" fmla="*/ 1 h 34"/>
                  <a:gd name="T30" fmla="*/ 0 w 35"/>
                  <a:gd name="T31" fmla="*/ 0 h 34"/>
                  <a:gd name="T32" fmla="*/ 14 w 35"/>
                  <a:gd name="T33" fmla="*/ 0 h 34"/>
                  <a:gd name="T34" fmla="*/ 14 w 35"/>
                  <a:gd name="T35" fmla="*/ 1 h 34"/>
                  <a:gd name="T36" fmla="*/ 14 w 35"/>
                  <a:gd name="T37" fmla="*/ 1 h 34"/>
                  <a:gd name="T38" fmla="*/ 11 w 35"/>
                  <a:gd name="T39" fmla="*/ 2 h 34"/>
                  <a:gd name="T40" fmla="*/ 11 w 35"/>
                  <a:gd name="T41" fmla="*/ 4 h 34"/>
                  <a:gd name="T42" fmla="*/ 19 w 35"/>
                  <a:gd name="T43" fmla="*/ 16 h 34"/>
                  <a:gd name="T44" fmla="*/ 27 w 35"/>
                  <a:gd name="T45" fmla="*/ 4 h 34"/>
                  <a:gd name="T46" fmla="*/ 27 w 35"/>
                  <a:gd name="T47" fmla="*/ 2 h 34"/>
                  <a:gd name="T48" fmla="*/ 24 w 35"/>
                  <a:gd name="T49" fmla="*/ 1 h 34"/>
                  <a:gd name="T50" fmla="*/ 24 w 35"/>
                  <a:gd name="T51" fmla="*/ 0 h 34"/>
                  <a:gd name="T52" fmla="*/ 35 w 35"/>
                  <a:gd name="T53" fmla="*/ 0 h 34"/>
                  <a:gd name="T54" fmla="*/ 35 w 35"/>
                  <a:gd name="T5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4">
                    <a:moveTo>
                      <a:pt x="35" y="1"/>
                    </a:moveTo>
                    <a:cubicBezTo>
                      <a:pt x="33" y="0"/>
                      <a:pt x="30" y="2"/>
                      <a:pt x="28" y="7"/>
                    </a:cubicBezTo>
                    <a:cubicBezTo>
                      <a:pt x="20" y="18"/>
                      <a:pt x="20" y="18"/>
                      <a:pt x="20" y="18"/>
                    </a:cubicBezTo>
                    <a:cubicBezTo>
                      <a:pt x="20" y="28"/>
                      <a:pt x="20" y="28"/>
                      <a:pt x="20" y="28"/>
                    </a:cubicBezTo>
                    <a:cubicBezTo>
                      <a:pt x="20" y="30"/>
                      <a:pt x="21" y="32"/>
                      <a:pt x="21" y="32"/>
                    </a:cubicBezTo>
                    <a:cubicBezTo>
                      <a:pt x="22" y="33"/>
                      <a:pt x="23" y="33"/>
                      <a:pt x="26" y="33"/>
                    </a:cubicBezTo>
                    <a:cubicBezTo>
                      <a:pt x="26" y="34"/>
                      <a:pt x="26" y="34"/>
                      <a:pt x="26" y="34"/>
                    </a:cubicBezTo>
                    <a:cubicBezTo>
                      <a:pt x="10" y="34"/>
                      <a:pt x="10" y="34"/>
                      <a:pt x="10" y="34"/>
                    </a:cubicBezTo>
                    <a:cubicBezTo>
                      <a:pt x="10" y="33"/>
                      <a:pt x="10" y="33"/>
                      <a:pt x="10" y="33"/>
                    </a:cubicBezTo>
                    <a:cubicBezTo>
                      <a:pt x="12" y="33"/>
                      <a:pt x="14" y="33"/>
                      <a:pt x="14" y="32"/>
                    </a:cubicBezTo>
                    <a:cubicBezTo>
                      <a:pt x="15" y="32"/>
                      <a:pt x="15" y="30"/>
                      <a:pt x="15" y="28"/>
                    </a:cubicBezTo>
                    <a:cubicBezTo>
                      <a:pt x="15" y="19"/>
                      <a:pt x="15" y="19"/>
                      <a:pt x="15" y="19"/>
                    </a:cubicBezTo>
                    <a:cubicBezTo>
                      <a:pt x="8" y="9"/>
                      <a:pt x="8" y="9"/>
                      <a:pt x="8" y="9"/>
                    </a:cubicBezTo>
                    <a:cubicBezTo>
                      <a:pt x="6" y="5"/>
                      <a:pt x="4" y="3"/>
                      <a:pt x="3" y="2"/>
                    </a:cubicBezTo>
                    <a:cubicBezTo>
                      <a:pt x="2" y="1"/>
                      <a:pt x="1" y="1"/>
                      <a:pt x="0" y="1"/>
                    </a:cubicBezTo>
                    <a:cubicBezTo>
                      <a:pt x="0" y="0"/>
                      <a:pt x="0" y="0"/>
                      <a:pt x="0" y="0"/>
                    </a:cubicBezTo>
                    <a:cubicBezTo>
                      <a:pt x="14" y="0"/>
                      <a:pt x="14" y="0"/>
                      <a:pt x="14" y="0"/>
                    </a:cubicBezTo>
                    <a:cubicBezTo>
                      <a:pt x="14" y="1"/>
                      <a:pt x="14" y="1"/>
                      <a:pt x="14" y="1"/>
                    </a:cubicBezTo>
                    <a:cubicBezTo>
                      <a:pt x="14" y="1"/>
                      <a:pt x="14" y="1"/>
                      <a:pt x="14" y="1"/>
                    </a:cubicBezTo>
                    <a:cubicBezTo>
                      <a:pt x="11" y="1"/>
                      <a:pt x="10" y="1"/>
                      <a:pt x="11" y="2"/>
                    </a:cubicBezTo>
                    <a:cubicBezTo>
                      <a:pt x="11" y="3"/>
                      <a:pt x="11" y="4"/>
                      <a:pt x="11" y="4"/>
                    </a:cubicBezTo>
                    <a:cubicBezTo>
                      <a:pt x="19" y="16"/>
                      <a:pt x="19" y="16"/>
                      <a:pt x="19" y="16"/>
                    </a:cubicBezTo>
                    <a:cubicBezTo>
                      <a:pt x="27" y="4"/>
                      <a:pt x="27" y="4"/>
                      <a:pt x="27" y="4"/>
                    </a:cubicBezTo>
                    <a:cubicBezTo>
                      <a:pt x="27" y="3"/>
                      <a:pt x="27" y="3"/>
                      <a:pt x="27" y="2"/>
                    </a:cubicBezTo>
                    <a:cubicBezTo>
                      <a:pt x="27" y="1"/>
                      <a:pt x="26" y="1"/>
                      <a:pt x="24" y="1"/>
                    </a:cubicBezTo>
                    <a:cubicBezTo>
                      <a:pt x="24" y="0"/>
                      <a:pt x="24" y="0"/>
                      <a:pt x="24" y="0"/>
                    </a:cubicBezTo>
                    <a:cubicBezTo>
                      <a:pt x="35" y="0"/>
                      <a:pt x="35" y="0"/>
                      <a:pt x="35" y="0"/>
                    </a:cubicBezTo>
                    <a:cubicBezTo>
                      <a:pt x="35" y="1"/>
                      <a:pt x="35" y="1"/>
                      <a:pt x="3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65" b="0" i="0" u="none" strike="noStrike" kern="1200" cap="none" spc="0" normalizeH="0" baseline="0" noProof="0" dirty="0">
                  <a:ln>
                    <a:noFill/>
                  </a:ln>
                  <a:solidFill>
                    <a:srgbClr val="000000"/>
                  </a:solidFill>
                  <a:effectLst/>
                  <a:uLnTx/>
                  <a:uFillTx/>
                  <a:latin typeface="Microsoft Sans Serif" panose="020B0604020202020204"/>
                  <a:ea typeface="微软雅黑" panose="020B0503020204020204" pitchFamily="34" charset="-122"/>
                  <a:cs typeface="+mn-cs"/>
                </a:endParaRPr>
              </a:p>
            </p:txBody>
          </p:sp>
        </p:grpSp>
      </p:grpSp>
      <p:pic>
        <p:nvPicPr>
          <p:cNvPr id="13" name="图片 12" descr="8"/>
          <p:cNvPicPr>
            <a:picLocks noChangeAspect="1"/>
          </p:cNvPicPr>
          <p:nvPr/>
        </p:nvPicPr>
        <p:blipFill>
          <a:blip r:embed="rId4"/>
          <a:stretch>
            <a:fillRect/>
          </a:stretch>
        </p:blipFill>
        <p:spPr>
          <a:xfrm>
            <a:off x="200025" y="1442952"/>
            <a:ext cx="8185150" cy="4155440"/>
          </a:xfrm>
          <a:prstGeom prst="rect">
            <a:avLst/>
          </a:prstGeom>
        </p:spPr>
      </p:pic>
      <p:sp>
        <p:nvSpPr>
          <p:cNvPr id="66" name="文本框 65"/>
          <p:cNvSpPr txBox="1"/>
          <p:nvPr/>
        </p:nvSpPr>
        <p:spPr>
          <a:xfrm>
            <a:off x="-32802" y="5806458"/>
            <a:ext cx="8503067"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数据来源于加州交通部性能测量系统（</a:t>
            </a:r>
            <a:r>
              <a:rPr lang="en-US" altLang="zh-CN" sz="2000" b="1" dirty="0" err="1">
                <a:latin typeface="微软雅黑" panose="020B0503020204020204" pitchFamily="34" charset="-122"/>
                <a:ea typeface="微软雅黑" panose="020B0503020204020204" pitchFamily="34" charset="-122"/>
                <a:cs typeface="宋体" panose="02010600030101010101" pitchFamily="2" charset="-122"/>
              </a:rPr>
              <a:t>PeMS</a:t>
            </a: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）。这些数据是从遍布加州所有主要大都市区的高速公路系统中的各个探测器实时收集的。</a:t>
            </a:r>
          </a:p>
        </p:txBody>
      </p:sp>
      <p:pic>
        <p:nvPicPr>
          <p:cNvPr id="67" name="图片 66" descr="微信截图_20260112102810"/>
          <p:cNvPicPr>
            <a:picLocks noChangeAspect="1"/>
          </p:cNvPicPr>
          <p:nvPr/>
        </p:nvPicPr>
        <p:blipFill>
          <a:blip r:embed="rId5"/>
          <a:stretch>
            <a:fillRect/>
          </a:stretch>
        </p:blipFill>
        <p:spPr>
          <a:xfrm>
            <a:off x="8470265" y="957580"/>
            <a:ext cx="3606800" cy="4830996"/>
          </a:xfrm>
          <a:prstGeom prst="rect">
            <a:avLst/>
          </a:prstGeom>
        </p:spPr>
      </p:pic>
      <p:sp>
        <p:nvSpPr>
          <p:cNvPr id="68" name="文本框 67">
            <a:extLst>
              <a:ext uri="{FF2B5EF4-FFF2-40B4-BE49-F238E27FC236}">
                <a16:creationId xmlns:a16="http://schemas.microsoft.com/office/drawing/2014/main" id="{A7A651C7-EBF0-6185-9CCB-A5A40459403C}"/>
              </a:ext>
            </a:extLst>
          </p:cNvPr>
          <p:cNvSpPr txBox="1"/>
          <p:nvPr/>
        </p:nvSpPr>
        <p:spPr>
          <a:xfrm>
            <a:off x="165697" y="812242"/>
            <a:ext cx="5930303" cy="584775"/>
          </a:xfrm>
          <a:prstGeom prst="rect">
            <a:avLst/>
          </a:prstGeom>
          <a:noFill/>
        </p:spPr>
        <p:txBody>
          <a:bodyPr wrap="square" rtlCol="0">
            <a:spAutoFit/>
          </a:bodyPr>
          <a:lstStyle/>
          <a:p>
            <a:pPr>
              <a:spcBef>
                <a:spcPts val="1200"/>
              </a:spcBef>
            </a:pPr>
            <a:r>
              <a:rPr lang="zh-CN" altLang="en-US" sz="3200" b="1" dirty="0">
                <a:solidFill>
                  <a:srgbClr val="C00000"/>
                </a:solidFill>
              </a:rPr>
              <a:t>道路交通流量预测数据集</a:t>
            </a:r>
            <a:endParaRPr lang="en-US" altLang="zh-CN" sz="3200" b="1"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16eb48a3-2232-458a-9a24-2f5371751322"/>
  <p:tag name="COMMONDATA" val="eyJoZGlkIjoiMGQwYTU1OTIyNWIzYTI0MzA2NWU2ZjEyZWUzMmJiYTAifQ=="/>
  <p:tag name="RESOURCE_RECORD_KEY" val="{&quot;13&quot;:[4722044,20419712,4721865,20481847,4683222,4650224],&quot;29&quot;:[5000007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38.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39.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4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361.15,&quot;left&quot;:48.26590551181103,&quot;top&quot;:94.6,&quot;width&quot;:907.934094488189}"/>
</p:tagLst>
</file>

<file path=ppt/tags/tag365.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66.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67.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68.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69.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1.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2.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3.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4.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5.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6.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7.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8.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79.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81.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82.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83.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ISLIDE.VECTOR" val="9958e2aa-ba20-40b7-bff6-9b670547780a"/>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ln>
              <a:solidFill>
                <a:schemeClr val="accent6"/>
              </a:solidFill>
            </a:ln>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1160</TotalTime>
  <Words>1000</Words>
  <Application>Microsoft Office PowerPoint</Application>
  <PresentationFormat>宽屏</PresentationFormat>
  <Paragraphs>158</Paragraphs>
  <Slides>21</Slides>
  <Notes>21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21</vt:i4>
      </vt:variant>
    </vt:vector>
  </HeadingPairs>
  <TitlesOfParts>
    <vt:vector size="36" baseType="lpstr">
      <vt:lpstr>Google Sans Text</vt:lpstr>
      <vt:lpstr>等线</vt:lpstr>
      <vt:lpstr>等线 Light</vt:lpstr>
      <vt:lpstr>方正小标宋_GBK</vt:lpstr>
      <vt:lpstr>微软雅黑</vt:lpstr>
      <vt:lpstr>Arial</vt:lpstr>
      <vt:lpstr>Calibri</vt:lpstr>
      <vt:lpstr>Microsoft Sans Serif</vt:lpstr>
      <vt:lpstr>Times New Roman</vt:lpstr>
      <vt:lpstr>Wingdings</vt:lpstr>
      <vt:lpstr>Office 主题​​</vt:lpstr>
      <vt:lpstr>Equation.AxMath</vt:lpstr>
      <vt:lpstr>WPS 公式 3.0</vt:lpstr>
      <vt:lpstr>AxMath</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子言 王</cp:lastModifiedBy>
  <cp:revision>240</cp:revision>
  <dcterms:created xsi:type="dcterms:W3CDTF">2016-11-24T09:20:00Z</dcterms:created>
  <dcterms:modified xsi:type="dcterms:W3CDTF">2026-01-14T17:35:09Z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86D1573207CD4AAB8D26665FEBBE5C77_13</vt:lpwstr>
  </property>
</Properties>
</file>